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0.jpg" ContentType="image/jpg"/>
  <Override PartName="/ppt/media/image28.jpg" ContentType="image/jpg"/>
  <Override PartName="/ppt/media/image29.jpg" ContentType="image/jpg"/>
  <Override PartName="/ppt/media/image30.jpg" ContentType="image/jpg"/>
  <Override PartName="/ppt/media/image37.jpg" ContentType="image/jpg"/>
  <Override PartName="/ppt/media/image38.jpg" ContentType="image/jpg"/>
  <Override PartName="/ppt/media/image63.jpg" ContentType="image/jpg"/>
  <Override PartName="/ppt/media/image103.jpg" ContentType="image/jp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sldIdLst>
    <p:sldId id="256" r:id="rId2"/>
    <p:sldId id="343" r:id="rId3"/>
    <p:sldId id="2149" r:id="rId4"/>
    <p:sldId id="2530" r:id="rId5"/>
    <p:sldId id="2150" r:id="rId6"/>
    <p:sldId id="2151" r:id="rId7"/>
    <p:sldId id="2152" r:id="rId8"/>
    <p:sldId id="2523" r:id="rId9"/>
    <p:sldId id="262" r:id="rId10"/>
    <p:sldId id="2153" r:id="rId11"/>
    <p:sldId id="2527" r:id="rId12"/>
    <p:sldId id="2531" r:id="rId13"/>
    <p:sldId id="363" r:id="rId14"/>
    <p:sldId id="364" r:id="rId15"/>
    <p:sldId id="264" r:id="rId16"/>
    <p:sldId id="2154" r:id="rId17"/>
    <p:sldId id="365" r:id="rId18"/>
    <p:sldId id="366" r:id="rId19"/>
    <p:sldId id="280" r:id="rId20"/>
    <p:sldId id="2528" r:id="rId21"/>
    <p:sldId id="287" r:id="rId22"/>
    <p:sldId id="288" r:id="rId23"/>
    <p:sldId id="267" r:id="rId24"/>
    <p:sldId id="289" r:id="rId25"/>
    <p:sldId id="290" r:id="rId26"/>
    <p:sldId id="291" r:id="rId27"/>
    <p:sldId id="281" r:id="rId28"/>
    <p:sldId id="282" r:id="rId29"/>
    <p:sldId id="266" r:id="rId30"/>
    <p:sldId id="283" r:id="rId31"/>
    <p:sldId id="284" r:id="rId32"/>
    <p:sldId id="285" r:id="rId33"/>
    <p:sldId id="286" r:id="rId34"/>
    <p:sldId id="2155" r:id="rId35"/>
    <p:sldId id="277" r:id="rId36"/>
    <p:sldId id="2156" r:id="rId37"/>
    <p:sldId id="2524" r:id="rId38"/>
    <p:sldId id="268" r:id="rId39"/>
    <p:sldId id="2529" r:id="rId40"/>
    <p:sldId id="298" r:id="rId41"/>
    <p:sldId id="344" r:id="rId42"/>
    <p:sldId id="299" r:id="rId43"/>
    <p:sldId id="346" r:id="rId44"/>
    <p:sldId id="347" r:id="rId45"/>
    <p:sldId id="348" r:id="rId46"/>
    <p:sldId id="349" r:id="rId47"/>
    <p:sldId id="2160" r:id="rId48"/>
    <p:sldId id="2161" r:id="rId49"/>
    <p:sldId id="2162" r:id="rId50"/>
    <p:sldId id="2525" r:id="rId51"/>
    <p:sldId id="2158" r:id="rId52"/>
    <p:sldId id="2159" r:id="rId53"/>
    <p:sldId id="2157" r:id="rId54"/>
    <p:sldId id="350" r:id="rId55"/>
    <p:sldId id="351" r:id="rId56"/>
    <p:sldId id="352" r:id="rId57"/>
    <p:sldId id="353" r:id="rId58"/>
    <p:sldId id="2526" r:id="rId59"/>
    <p:sldId id="300" r:id="rId60"/>
    <p:sldId id="354" r:id="rId61"/>
    <p:sldId id="301" r:id="rId62"/>
    <p:sldId id="302" r:id="rId63"/>
    <p:sldId id="355" r:id="rId64"/>
    <p:sldId id="356" r:id="rId65"/>
    <p:sldId id="357" r:id="rId66"/>
    <p:sldId id="358" r:id="rId67"/>
    <p:sldId id="359" r:id="rId68"/>
    <p:sldId id="360" r:id="rId69"/>
    <p:sldId id="361" r:id="rId70"/>
    <p:sldId id="362" r:id="rId71"/>
    <p:sldId id="2163" r:id="rId72"/>
    <p:sldId id="2164" r:id="rId73"/>
    <p:sldId id="2165" r:id="rId74"/>
    <p:sldId id="2166" r:id="rId75"/>
    <p:sldId id="2167" r:id="rId76"/>
    <p:sldId id="2168" r:id="rId77"/>
    <p:sldId id="2169" r:id="rId78"/>
    <p:sldId id="2170" r:id="rId79"/>
    <p:sldId id="2171" r:id="rId80"/>
    <p:sldId id="2522" r:id="rId8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FD78473-183C-45E5-BB58-B835E9E5D1B9}">
          <p14:sldIdLst>
            <p14:sldId id="256"/>
            <p14:sldId id="343"/>
            <p14:sldId id="2149"/>
            <p14:sldId id="2530"/>
            <p14:sldId id="2150"/>
            <p14:sldId id="2151"/>
            <p14:sldId id="2152"/>
            <p14:sldId id="2523"/>
            <p14:sldId id="262"/>
            <p14:sldId id="2153"/>
            <p14:sldId id="2527"/>
            <p14:sldId id="2531"/>
            <p14:sldId id="363"/>
            <p14:sldId id="364"/>
            <p14:sldId id="264"/>
            <p14:sldId id="2154"/>
            <p14:sldId id="365"/>
            <p14:sldId id="366"/>
            <p14:sldId id="280"/>
            <p14:sldId id="2528"/>
            <p14:sldId id="287"/>
            <p14:sldId id="288"/>
            <p14:sldId id="267"/>
            <p14:sldId id="289"/>
            <p14:sldId id="290"/>
            <p14:sldId id="291"/>
            <p14:sldId id="281"/>
            <p14:sldId id="282"/>
            <p14:sldId id="266"/>
            <p14:sldId id="283"/>
            <p14:sldId id="284"/>
            <p14:sldId id="285"/>
            <p14:sldId id="286"/>
            <p14:sldId id="2155"/>
            <p14:sldId id="277"/>
            <p14:sldId id="2156"/>
            <p14:sldId id="2524"/>
            <p14:sldId id="268"/>
            <p14:sldId id="2529"/>
            <p14:sldId id="298"/>
            <p14:sldId id="344"/>
            <p14:sldId id="299"/>
            <p14:sldId id="346"/>
            <p14:sldId id="347"/>
            <p14:sldId id="348"/>
            <p14:sldId id="349"/>
            <p14:sldId id="2160"/>
            <p14:sldId id="2161"/>
            <p14:sldId id="2162"/>
            <p14:sldId id="2525"/>
            <p14:sldId id="2158"/>
            <p14:sldId id="2159"/>
            <p14:sldId id="2157"/>
            <p14:sldId id="350"/>
            <p14:sldId id="351"/>
            <p14:sldId id="352"/>
            <p14:sldId id="353"/>
            <p14:sldId id="2526"/>
            <p14:sldId id="300"/>
            <p14:sldId id="354"/>
            <p14:sldId id="301"/>
            <p14:sldId id="302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2163"/>
            <p14:sldId id="2164"/>
            <p14:sldId id="2165"/>
            <p14:sldId id="2166"/>
            <p14:sldId id="2167"/>
            <p14:sldId id="2168"/>
            <p14:sldId id="2169"/>
            <p14:sldId id="2170"/>
            <p14:sldId id="2171"/>
            <p14:sldId id="252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97AF"/>
    <a:srgbClr val="5A7EA9"/>
    <a:srgbClr val="4576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FC8233-A25F-481B-8F2D-E4AD6FF64103}" v="1" dt="2023-02-26T09:21:23.6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8" d="100"/>
          <a:sy n="98" d="100"/>
        </p:scale>
        <p:origin x="357" y="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934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호진" userId="e7b51f9e24c37788" providerId="LiveId" clId="{05FC8233-A25F-481B-8F2D-E4AD6FF64103}"/>
    <pc:docChg chg="modSld">
      <pc:chgData name="이 호진" userId="e7b51f9e24c37788" providerId="LiveId" clId="{05FC8233-A25F-481B-8F2D-E4AD6FF64103}" dt="2023-02-26T09:22:01.560" v="41" actId="167"/>
      <pc:docMkLst>
        <pc:docMk/>
      </pc:docMkLst>
      <pc:sldChg chg="addSp modSp mod">
        <pc:chgData name="이 호진" userId="e7b51f9e24c37788" providerId="LiveId" clId="{05FC8233-A25F-481B-8F2D-E4AD6FF64103}" dt="2023-02-26T09:22:01.560" v="41" actId="167"/>
        <pc:sldMkLst>
          <pc:docMk/>
          <pc:sldMk cId="3030479519" sldId="256"/>
        </pc:sldMkLst>
        <pc:spChg chg="add mod">
          <ac:chgData name="이 호진" userId="e7b51f9e24c37788" providerId="LiveId" clId="{05FC8233-A25F-481B-8F2D-E4AD6FF64103}" dt="2023-02-26T09:21:40.367" v="37" actId="255"/>
          <ac:spMkLst>
            <pc:docMk/>
            <pc:sldMk cId="3030479519" sldId="256"/>
            <ac:spMk id="2" creationId="{08F241CE-C79E-92A4-4E90-BF891438E40D}"/>
          </ac:spMkLst>
        </pc:spChg>
        <pc:spChg chg="add mod ord">
          <ac:chgData name="이 호진" userId="e7b51f9e24c37788" providerId="LiveId" clId="{05FC8233-A25F-481B-8F2D-E4AD6FF64103}" dt="2023-02-26T09:22:01.560" v="41" actId="167"/>
          <ac:spMkLst>
            <pc:docMk/>
            <pc:sldMk cId="3030479519" sldId="256"/>
            <ac:spMk id="3" creationId="{C60A0898-4812-2FA1-6CC2-344A3D0A649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F46DD8-6987-45D1-2F28-0CEF724378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3158B1-8806-0C44-2688-8DECCA8BF7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CEE1C6-A8BA-CF0F-755A-9FBC932F1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396DD8-1B39-E39F-7D0C-0BE2C5319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734B3A-FBA7-4D22-8E2F-D5EC5BC0A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342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68760E-D42E-2340-28B2-AA1A32544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91F39D3-2AD1-8BCD-A0B5-9C647CF999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4D6B70-1FEC-A458-317E-E7510058B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C79537-8A5E-7F71-ADD3-54A821C53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A59BAB-08BA-C939-F130-978772F96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232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264DC0-A6C3-EFAC-795C-947AEADE4C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7ADCFA-ADB9-DB9D-1301-FAA8D7D0CD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82D7E9-1266-FDC1-4C9F-07ED7497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DA1006-1D31-7076-64EE-1438F1548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F862EB-D67F-9E3A-B986-A443A2E34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6105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57785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60806" y="0"/>
            <a:ext cx="1028691" cy="86996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058650" cy="6858000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230196" y="6542845"/>
            <a:ext cx="3664585" cy="218440"/>
          </a:xfrm>
          <a:custGeom>
            <a:avLst/>
            <a:gdLst/>
            <a:ahLst/>
            <a:cxnLst/>
            <a:rect l="l" t="t" r="r" b="b"/>
            <a:pathLst>
              <a:path w="3664585" h="218440">
                <a:moveTo>
                  <a:pt x="3555301" y="0"/>
                </a:moveTo>
                <a:lnTo>
                  <a:pt x="108953" y="0"/>
                </a:lnTo>
                <a:lnTo>
                  <a:pt x="66544" y="8562"/>
                </a:lnTo>
                <a:lnTo>
                  <a:pt x="31911" y="31911"/>
                </a:lnTo>
                <a:lnTo>
                  <a:pt x="8562" y="66544"/>
                </a:lnTo>
                <a:lnTo>
                  <a:pt x="0" y="108953"/>
                </a:lnTo>
                <a:lnTo>
                  <a:pt x="8562" y="151360"/>
                </a:lnTo>
                <a:lnTo>
                  <a:pt x="31911" y="185988"/>
                </a:lnTo>
                <a:lnTo>
                  <a:pt x="66544" y="209333"/>
                </a:lnTo>
                <a:lnTo>
                  <a:pt x="108953" y="217893"/>
                </a:lnTo>
                <a:lnTo>
                  <a:pt x="3555301" y="217893"/>
                </a:lnTo>
                <a:lnTo>
                  <a:pt x="3597710" y="209333"/>
                </a:lnTo>
                <a:lnTo>
                  <a:pt x="3632342" y="185988"/>
                </a:lnTo>
                <a:lnTo>
                  <a:pt x="3655692" y="151360"/>
                </a:lnTo>
                <a:lnTo>
                  <a:pt x="3664254" y="108953"/>
                </a:lnTo>
                <a:lnTo>
                  <a:pt x="3655692" y="66544"/>
                </a:lnTo>
                <a:lnTo>
                  <a:pt x="3632342" y="31911"/>
                </a:lnTo>
                <a:lnTo>
                  <a:pt x="3597710" y="8562"/>
                </a:lnTo>
                <a:lnTo>
                  <a:pt x="3555301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4715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08F50A-7EEE-9671-119E-23B012BFA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2C3F91-B064-C45E-6230-A2504C87E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044751-0052-C9C3-AACC-DBE1EA217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F9025F-6F2A-D210-3899-92B47C444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C416F5-5DC1-350D-DB2D-0A3C49303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887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A21491-5FAA-53A8-AD9F-74A1A3493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64DB81-1EEB-B3F6-3217-AB8E19F4C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EB999D-AD5B-E18E-8E17-F51BCFF82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41AEDD-395A-4DDD-D0C2-B6169CBA4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D0B307-48B1-DF97-38A6-403F97019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722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F180C3-FBA1-D6A6-E91F-3E9246526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80BA42-C48C-9E13-7F07-249D3D8A6A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EE472E-5E83-7574-0B84-2220B50E9D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0BCF2D-7376-3E0E-C68E-135980D66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BAD5EE-7F4D-EC11-5385-76E429AA9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522853-0B00-F228-D935-E987203B5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693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7ED48E-A3FD-7F5C-4255-4B7D45385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1678A8-1EFE-FA1D-5B0B-CB2B2ACBB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B482B4-9917-D37F-E6B5-E93486AA6D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99BBA8-D5C0-53AA-8234-D879B683C4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FB61781-4AEF-2E88-0B10-B5F7E00440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13EDAF0-D3F4-8E39-0D24-4FE462A5B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1D1749B-5E0F-D1CE-B764-8EC3A9228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431385-05F9-A4DB-4BDD-FC0852EBD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866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D74D53-D154-50BE-3F67-6403A069D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287CA0-03C4-411F-CA70-91B4C0D78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08E0DDE-BB76-8E34-2AE4-75E097D81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FBB9A6-D96C-4184-39FC-824CBBED3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209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70029CD-2CB3-8D66-50EF-A4EB8FA56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21E8A2-91FC-69D5-6602-8B86AE847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4C6922-DEE9-76C4-AC91-AAFCBAF6E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470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A41FE9-706D-6675-670D-F0722F432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A9C854-3AA4-747B-3AF1-071B0A997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794404-01C4-D925-DA01-4399B3FC6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905614-2AA8-A69E-FC14-896088C6B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3690CB-BBA1-C273-396E-0F7591BF2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82098E-8BE6-F5C9-69C8-03929DAE1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79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FE6FDC-2804-6A3B-7604-8E2F50D5D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2F7A06-7880-8EA4-EA17-A05ED4B706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59CF4E-CE4E-7E17-5ABE-0B1BBAA95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F5C3F7-3A19-DAC7-5CE9-14338EEF3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799D6F-EF5F-FEFA-11A6-9A2DE1D4C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5FA449-8FBF-4B87-D97B-7DF6A1A93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928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EB7915F-0416-AD00-50CB-350D66A9E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AB3E48-3ED1-81E9-4C97-6BE93093D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E018A8-7D81-4D4B-4665-C0E5EB54C3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F98FF7-323D-21F8-2392-BF23BD637B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E9B479-D51A-8E0C-D502-A71198E853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546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www.imagetoday.co.kr/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agetoday.co.kr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magetoday.co.kr/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1.png"/><Relationship Id="rId7" Type="http://schemas.openxmlformats.org/officeDocument/2006/relationships/image" Target="../media/image103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://terms.naver.com/entry.nhn?docId=540695" TargetMode="External"/><Relationship Id="rId4" Type="http://schemas.openxmlformats.org/officeDocument/2006/relationships/image" Target="../media/image10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9D3D52E-794C-B718-10B7-A6611ABB5AF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57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F241CE-C79E-92A4-4E90-BF891438E40D}"/>
              </a:ext>
            </a:extLst>
          </p:cNvPr>
          <p:cNvSpPr txBox="1"/>
          <p:nvPr/>
        </p:nvSpPr>
        <p:spPr>
          <a:xfrm>
            <a:off x="571500" y="611478"/>
            <a:ext cx="91494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</a:rPr>
              <a:t>웹페이지 구축을 위한</a:t>
            </a:r>
            <a:endParaRPr lang="en-US" altLang="ko-KR" sz="4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FFB648-2FB9-2796-2AF3-5114BBCDBE13}"/>
              </a:ext>
            </a:extLst>
          </p:cNvPr>
          <p:cNvSpPr txBox="1"/>
          <p:nvPr/>
        </p:nvSpPr>
        <p:spPr>
          <a:xfrm>
            <a:off x="571500" y="1094364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600" b="1" dirty="0">
                <a:solidFill>
                  <a:schemeClr val="bg1"/>
                </a:solidFill>
              </a:rPr>
              <a:t>CSS3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EB230C-A910-8E0D-9B3D-9E5F098DE686}"/>
              </a:ext>
            </a:extLst>
          </p:cNvPr>
          <p:cNvSpPr txBox="1"/>
          <p:nvPr/>
        </p:nvSpPr>
        <p:spPr>
          <a:xfrm>
            <a:off x="9949543" y="6341320"/>
            <a:ext cx="200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이호진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8581AD1-CEE6-1FE6-A60B-E3ED23992466}"/>
              </a:ext>
            </a:extLst>
          </p:cNvPr>
          <p:cNvCxnSpPr>
            <a:cxnSpLocks/>
          </p:cNvCxnSpPr>
          <p:nvPr/>
        </p:nvCxnSpPr>
        <p:spPr>
          <a:xfrm>
            <a:off x="48986" y="6193971"/>
            <a:ext cx="120015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AB009D7-FAAE-543F-4829-4ABFE1D71F4D}"/>
              </a:ext>
            </a:extLst>
          </p:cNvPr>
          <p:cNvSpPr txBox="1"/>
          <p:nvPr/>
        </p:nvSpPr>
        <p:spPr>
          <a:xfrm>
            <a:off x="620485" y="280459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tabLst>
                <a:tab pos="1471295" algn="l"/>
              </a:tabLst>
            </a:pPr>
            <a:r>
              <a:rPr lang="en-US" altLang="ko-KR" sz="3200" spc="-225" dirty="0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202.CSS </a:t>
            </a:r>
            <a:r>
              <a:rPr lang="ko-KR" altLang="en-US" sz="3200" spc="-225" dirty="0" err="1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선택자</a:t>
            </a:r>
            <a:endParaRPr lang="ko-KR" altLang="en-US" sz="3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0479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116D2F-50EA-AE01-A526-61B4F547CB67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전체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선택자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5E9B25-04C3-B4F3-E424-7F5A8B7A8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484784"/>
            <a:ext cx="4762500" cy="2682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D3DBE6-83A9-D71D-951A-BB2CBEECB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914" y="1484784"/>
            <a:ext cx="6048672" cy="2561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168D2A-0A7C-F84B-A24E-40C2F4F64C7D}"/>
              </a:ext>
            </a:extLst>
          </p:cNvPr>
          <p:cNvSpPr txBox="1"/>
          <p:nvPr/>
        </p:nvSpPr>
        <p:spPr>
          <a:xfrm>
            <a:off x="2959564" y="4869160"/>
            <a:ext cx="6272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전체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(*): HTML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페이지 내부의 모든 태그를 선택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전체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(*)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를 사용해 모든 태그의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color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red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키워드를 적용한 사례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2B465A9-669E-799A-34D3-3DA276005D47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A9AADCF-3C72-2739-7C59-CF5934FC142B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A5ABA2-1158-2A1C-EC8D-1E8E9760501E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308018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2" y="2571749"/>
            <a:ext cx="3633470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2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>
                <a:solidFill>
                  <a:schemeClr val="bg1"/>
                </a:solidFill>
              </a:rPr>
              <a:t>태그선택자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343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0444" y="6546207"/>
            <a:ext cx="3176270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50" spc="204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04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204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9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395" dirty="0">
                <a:solidFill>
                  <a:srgbClr val="585858"/>
                </a:solidFill>
                <a:latin typeface="휴먼아미체"/>
                <a:cs typeface="휴먼아미체"/>
              </a:rPr>
              <a:t>프로그램</a:t>
            </a:r>
            <a:r>
              <a:rPr sz="1050" spc="-21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315" dirty="0">
                <a:solidFill>
                  <a:srgbClr val="585858"/>
                </a:solidFill>
                <a:latin typeface="휴먼아미체"/>
                <a:cs typeface="휴먼아미체"/>
              </a:rPr>
              <a:t>짜기</a:t>
            </a:r>
            <a:r>
              <a:rPr sz="1050" spc="5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-10" dirty="0">
                <a:solidFill>
                  <a:srgbClr val="585858"/>
                </a:solidFill>
                <a:latin typeface="한컴산뜻돋움"/>
                <a:cs typeface="한컴산뜻돋움"/>
                <a:hlinkClick r:id="rId2"/>
              </a:rPr>
              <a:t>http://www.imagetoday.co.kr</a:t>
            </a:r>
            <a:endParaRPr sz="1050">
              <a:latin typeface="한컴산뜻돋움"/>
              <a:cs typeface="한컴산뜻돋움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3350" y="2393645"/>
            <a:ext cx="8435340" cy="4464685"/>
            <a:chOff x="133350" y="2393645"/>
            <a:chExt cx="8435340" cy="446468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6720" y="6541325"/>
              <a:ext cx="219417" cy="21941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75432" y="5799405"/>
              <a:ext cx="919010" cy="9062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80536" y="6427076"/>
              <a:ext cx="519404" cy="43092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3304" y="2393645"/>
              <a:ext cx="919017" cy="90625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350" y="4116416"/>
              <a:ext cx="919019" cy="90626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077778" y="3153643"/>
              <a:ext cx="2547620" cy="2547620"/>
            </a:xfrm>
            <a:custGeom>
              <a:avLst/>
              <a:gdLst/>
              <a:ahLst/>
              <a:cxnLst/>
              <a:rect l="l" t="t" r="r" b="b"/>
              <a:pathLst>
                <a:path w="2547620" h="2547620">
                  <a:moveTo>
                    <a:pt x="1273784" y="0"/>
                  </a:moveTo>
                  <a:lnTo>
                    <a:pt x="1226030" y="878"/>
                  </a:lnTo>
                  <a:lnTo>
                    <a:pt x="1178720" y="3493"/>
                  </a:lnTo>
                  <a:lnTo>
                    <a:pt x="1131884" y="7814"/>
                  </a:lnTo>
                  <a:lnTo>
                    <a:pt x="1085554" y="13811"/>
                  </a:lnTo>
                  <a:lnTo>
                    <a:pt x="1039759" y="21451"/>
                  </a:lnTo>
                  <a:lnTo>
                    <a:pt x="994531" y="30705"/>
                  </a:lnTo>
                  <a:lnTo>
                    <a:pt x="949901" y="41542"/>
                  </a:lnTo>
                  <a:lnTo>
                    <a:pt x="905899" y="53930"/>
                  </a:lnTo>
                  <a:lnTo>
                    <a:pt x="862556" y="67840"/>
                  </a:lnTo>
                  <a:lnTo>
                    <a:pt x="819902" y="83240"/>
                  </a:lnTo>
                  <a:lnTo>
                    <a:pt x="777970" y="100100"/>
                  </a:lnTo>
                  <a:lnTo>
                    <a:pt x="736789" y="118388"/>
                  </a:lnTo>
                  <a:lnTo>
                    <a:pt x="696390" y="138075"/>
                  </a:lnTo>
                  <a:lnTo>
                    <a:pt x="656805" y="159128"/>
                  </a:lnTo>
                  <a:lnTo>
                    <a:pt x="618063" y="181519"/>
                  </a:lnTo>
                  <a:lnTo>
                    <a:pt x="580195" y="205214"/>
                  </a:lnTo>
                  <a:lnTo>
                    <a:pt x="543233" y="230185"/>
                  </a:lnTo>
                  <a:lnTo>
                    <a:pt x="507208" y="256399"/>
                  </a:lnTo>
                  <a:lnTo>
                    <a:pt x="472149" y="283827"/>
                  </a:lnTo>
                  <a:lnTo>
                    <a:pt x="438088" y="312438"/>
                  </a:lnTo>
                  <a:lnTo>
                    <a:pt x="405056" y="342200"/>
                  </a:lnTo>
                  <a:lnTo>
                    <a:pt x="373083" y="373083"/>
                  </a:lnTo>
                  <a:lnTo>
                    <a:pt x="342200" y="405056"/>
                  </a:lnTo>
                  <a:lnTo>
                    <a:pt x="312438" y="438088"/>
                  </a:lnTo>
                  <a:lnTo>
                    <a:pt x="283827" y="472149"/>
                  </a:lnTo>
                  <a:lnTo>
                    <a:pt x="256399" y="507208"/>
                  </a:lnTo>
                  <a:lnTo>
                    <a:pt x="230185" y="543233"/>
                  </a:lnTo>
                  <a:lnTo>
                    <a:pt x="205214" y="580195"/>
                  </a:lnTo>
                  <a:lnTo>
                    <a:pt x="181519" y="618063"/>
                  </a:lnTo>
                  <a:lnTo>
                    <a:pt x="159128" y="656805"/>
                  </a:lnTo>
                  <a:lnTo>
                    <a:pt x="138075" y="696390"/>
                  </a:lnTo>
                  <a:lnTo>
                    <a:pt x="118388" y="736789"/>
                  </a:lnTo>
                  <a:lnTo>
                    <a:pt x="100100" y="777970"/>
                  </a:lnTo>
                  <a:lnTo>
                    <a:pt x="83240" y="819902"/>
                  </a:lnTo>
                  <a:lnTo>
                    <a:pt x="67840" y="862556"/>
                  </a:lnTo>
                  <a:lnTo>
                    <a:pt x="53930" y="905899"/>
                  </a:lnTo>
                  <a:lnTo>
                    <a:pt x="41542" y="949901"/>
                  </a:lnTo>
                  <a:lnTo>
                    <a:pt x="30705" y="994531"/>
                  </a:lnTo>
                  <a:lnTo>
                    <a:pt x="21451" y="1039759"/>
                  </a:lnTo>
                  <a:lnTo>
                    <a:pt x="13811" y="1085554"/>
                  </a:lnTo>
                  <a:lnTo>
                    <a:pt x="7814" y="1131884"/>
                  </a:lnTo>
                  <a:lnTo>
                    <a:pt x="3493" y="1178720"/>
                  </a:lnTo>
                  <a:lnTo>
                    <a:pt x="878" y="1226030"/>
                  </a:lnTo>
                  <a:lnTo>
                    <a:pt x="0" y="1273784"/>
                  </a:lnTo>
                  <a:lnTo>
                    <a:pt x="878" y="1321538"/>
                  </a:lnTo>
                  <a:lnTo>
                    <a:pt x="3493" y="1368848"/>
                  </a:lnTo>
                  <a:lnTo>
                    <a:pt x="7814" y="1415684"/>
                  </a:lnTo>
                  <a:lnTo>
                    <a:pt x="13811" y="1462014"/>
                  </a:lnTo>
                  <a:lnTo>
                    <a:pt x="21451" y="1507809"/>
                  </a:lnTo>
                  <a:lnTo>
                    <a:pt x="30705" y="1553037"/>
                  </a:lnTo>
                  <a:lnTo>
                    <a:pt x="41542" y="1597668"/>
                  </a:lnTo>
                  <a:lnTo>
                    <a:pt x="53930" y="1641670"/>
                  </a:lnTo>
                  <a:lnTo>
                    <a:pt x="67840" y="1685013"/>
                  </a:lnTo>
                  <a:lnTo>
                    <a:pt x="83240" y="1727666"/>
                  </a:lnTo>
                  <a:lnTo>
                    <a:pt x="100100" y="1769598"/>
                  </a:lnTo>
                  <a:lnTo>
                    <a:pt x="118388" y="1810779"/>
                  </a:lnTo>
                  <a:lnTo>
                    <a:pt x="138075" y="1851178"/>
                  </a:lnTo>
                  <a:lnTo>
                    <a:pt x="159128" y="1890764"/>
                  </a:lnTo>
                  <a:lnTo>
                    <a:pt x="181519" y="1929506"/>
                  </a:lnTo>
                  <a:lnTo>
                    <a:pt x="205214" y="1967373"/>
                  </a:lnTo>
                  <a:lnTo>
                    <a:pt x="230185" y="2004335"/>
                  </a:lnTo>
                  <a:lnTo>
                    <a:pt x="256399" y="2040360"/>
                  </a:lnTo>
                  <a:lnTo>
                    <a:pt x="283827" y="2075419"/>
                  </a:lnTo>
                  <a:lnTo>
                    <a:pt x="312438" y="2109480"/>
                  </a:lnTo>
                  <a:lnTo>
                    <a:pt x="342200" y="2142512"/>
                  </a:lnTo>
                  <a:lnTo>
                    <a:pt x="373083" y="2174486"/>
                  </a:lnTo>
                  <a:lnTo>
                    <a:pt x="405056" y="2205369"/>
                  </a:lnTo>
                  <a:lnTo>
                    <a:pt x="438088" y="2235131"/>
                  </a:lnTo>
                  <a:lnTo>
                    <a:pt x="472149" y="2263741"/>
                  </a:lnTo>
                  <a:lnTo>
                    <a:pt x="507208" y="2291169"/>
                  </a:lnTo>
                  <a:lnTo>
                    <a:pt x="543233" y="2317383"/>
                  </a:lnTo>
                  <a:lnTo>
                    <a:pt x="580195" y="2342354"/>
                  </a:lnTo>
                  <a:lnTo>
                    <a:pt x="618063" y="2366050"/>
                  </a:lnTo>
                  <a:lnTo>
                    <a:pt x="656805" y="2388440"/>
                  </a:lnTo>
                  <a:lnTo>
                    <a:pt x="696390" y="2409493"/>
                  </a:lnTo>
                  <a:lnTo>
                    <a:pt x="736789" y="2429180"/>
                  </a:lnTo>
                  <a:lnTo>
                    <a:pt x="777970" y="2447468"/>
                  </a:lnTo>
                  <a:lnTo>
                    <a:pt x="819902" y="2464328"/>
                  </a:lnTo>
                  <a:lnTo>
                    <a:pt x="862556" y="2479728"/>
                  </a:lnTo>
                  <a:lnTo>
                    <a:pt x="905899" y="2493638"/>
                  </a:lnTo>
                  <a:lnTo>
                    <a:pt x="949901" y="2506026"/>
                  </a:lnTo>
                  <a:lnTo>
                    <a:pt x="994531" y="2516863"/>
                  </a:lnTo>
                  <a:lnTo>
                    <a:pt x="1039759" y="2526117"/>
                  </a:lnTo>
                  <a:lnTo>
                    <a:pt x="1085554" y="2533758"/>
                  </a:lnTo>
                  <a:lnTo>
                    <a:pt x="1131884" y="2539754"/>
                  </a:lnTo>
                  <a:lnTo>
                    <a:pt x="1178720" y="2544075"/>
                  </a:lnTo>
                  <a:lnTo>
                    <a:pt x="1226030" y="2546690"/>
                  </a:lnTo>
                  <a:lnTo>
                    <a:pt x="1273784" y="2547569"/>
                  </a:lnTo>
                  <a:lnTo>
                    <a:pt x="1321538" y="2546690"/>
                  </a:lnTo>
                  <a:lnTo>
                    <a:pt x="1368848" y="2544075"/>
                  </a:lnTo>
                  <a:lnTo>
                    <a:pt x="1415684" y="2539754"/>
                  </a:lnTo>
                  <a:lnTo>
                    <a:pt x="1462015" y="2533758"/>
                  </a:lnTo>
                  <a:lnTo>
                    <a:pt x="1507810" y="2526117"/>
                  </a:lnTo>
                  <a:lnTo>
                    <a:pt x="1553038" y="2516863"/>
                  </a:lnTo>
                  <a:lnTo>
                    <a:pt x="1597668" y="2506026"/>
                  </a:lnTo>
                  <a:lnTo>
                    <a:pt x="1641671" y="2493638"/>
                  </a:lnTo>
                  <a:lnTo>
                    <a:pt x="1685014" y="2479728"/>
                  </a:lnTo>
                  <a:lnTo>
                    <a:pt x="1727667" y="2464328"/>
                  </a:lnTo>
                  <a:lnTo>
                    <a:pt x="1769600" y="2447468"/>
                  </a:lnTo>
                  <a:lnTo>
                    <a:pt x="1810782" y="2429180"/>
                  </a:lnTo>
                  <a:lnTo>
                    <a:pt x="1851181" y="2409493"/>
                  </a:lnTo>
                  <a:lnTo>
                    <a:pt x="1890767" y="2388440"/>
                  </a:lnTo>
                  <a:lnTo>
                    <a:pt x="1929509" y="2366050"/>
                  </a:lnTo>
                  <a:lnTo>
                    <a:pt x="1967377" y="2342354"/>
                  </a:lnTo>
                  <a:lnTo>
                    <a:pt x="2004339" y="2317383"/>
                  </a:lnTo>
                  <a:lnTo>
                    <a:pt x="2040365" y="2291169"/>
                  </a:lnTo>
                  <a:lnTo>
                    <a:pt x="2075424" y="2263741"/>
                  </a:lnTo>
                  <a:lnTo>
                    <a:pt x="2109486" y="2235131"/>
                  </a:lnTo>
                  <a:lnTo>
                    <a:pt x="2142518" y="2205369"/>
                  </a:lnTo>
                  <a:lnTo>
                    <a:pt x="2174492" y="2174486"/>
                  </a:lnTo>
                  <a:lnTo>
                    <a:pt x="2205375" y="2142512"/>
                  </a:lnTo>
                  <a:lnTo>
                    <a:pt x="2235138" y="2109480"/>
                  </a:lnTo>
                  <a:lnTo>
                    <a:pt x="2263749" y="2075419"/>
                  </a:lnTo>
                  <a:lnTo>
                    <a:pt x="2291177" y="2040360"/>
                  </a:lnTo>
                  <a:lnTo>
                    <a:pt x="2317392" y="2004335"/>
                  </a:lnTo>
                  <a:lnTo>
                    <a:pt x="2342363" y="1967373"/>
                  </a:lnTo>
                  <a:lnTo>
                    <a:pt x="2366059" y="1929506"/>
                  </a:lnTo>
                  <a:lnTo>
                    <a:pt x="2388449" y="1890764"/>
                  </a:lnTo>
                  <a:lnTo>
                    <a:pt x="2409503" y="1851178"/>
                  </a:lnTo>
                  <a:lnTo>
                    <a:pt x="2429190" y="1810779"/>
                  </a:lnTo>
                  <a:lnTo>
                    <a:pt x="2447479" y="1769598"/>
                  </a:lnTo>
                  <a:lnTo>
                    <a:pt x="2464339" y="1727666"/>
                  </a:lnTo>
                  <a:lnTo>
                    <a:pt x="2479739" y="1685013"/>
                  </a:lnTo>
                  <a:lnTo>
                    <a:pt x="2493649" y="1641670"/>
                  </a:lnTo>
                  <a:lnTo>
                    <a:pt x="2506038" y="1597668"/>
                  </a:lnTo>
                  <a:lnTo>
                    <a:pt x="2516875" y="1553037"/>
                  </a:lnTo>
                  <a:lnTo>
                    <a:pt x="2526129" y="1507809"/>
                  </a:lnTo>
                  <a:lnTo>
                    <a:pt x="2533770" y="1462014"/>
                  </a:lnTo>
                  <a:lnTo>
                    <a:pt x="2539766" y="1415684"/>
                  </a:lnTo>
                  <a:lnTo>
                    <a:pt x="2544087" y="1368848"/>
                  </a:lnTo>
                  <a:lnTo>
                    <a:pt x="2546703" y="1321538"/>
                  </a:lnTo>
                  <a:lnTo>
                    <a:pt x="2547581" y="1273784"/>
                  </a:lnTo>
                  <a:lnTo>
                    <a:pt x="2546703" y="1226030"/>
                  </a:lnTo>
                  <a:lnTo>
                    <a:pt x="2544088" y="1178720"/>
                  </a:lnTo>
                  <a:lnTo>
                    <a:pt x="2539766" y="1131884"/>
                  </a:lnTo>
                  <a:lnTo>
                    <a:pt x="2533770" y="1085554"/>
                  </a:lnTo>
                  <a:lnTo>
                    <a:pt x="2526130" y="1039759"/>
                  </a:lnTo>
                  <a:lnTo>
                    <a:pt x="2516876" y="994531"/>
                  </a:lnTo>
                  <a:lnTo>
                    <a:pt x="2506039" y="949901"/>
                  </a:lnTo>
                  <a:lnTo>
                    <a:pt x="2493650" y="905899"/>
                  </a:lnTo>
                  <a:lnTo>
                    <a:pt x="2479741" y="862556"/>
                  </a:lnTo>
                  <a:lnTo>
                    <a:pt x="2464341" y="819902"/>
                  </a:lnTo>
                  <a:lnTo>
                    <a:pt x="2447481" y="777970"/>
                  </a:lnTo>
                  <a:lnTo>
                    <a:pt x="2429192" y="736789"/>
                  </a:lnTo>
                  <a:lnTo>
                    <a:pt x="2409506" y="696390"/>
                  </a:lnTo>
                  <a:lnTo>
                    <a:pt x="2388452" y="656805"/>
                  </a:lnTo>
                  <a:lnTo>
                    <a:pt x="2366062" y="618063"/>
                  </a:lnTo>
                  <a:lnTo>
                    <a:pt x="2342366" y="580195"/>
                  </a:lnTo>
                  <a:lnTo>
                    <a:pt x="2317395" y="543233"/>
                  </a:lnTo>
                  <a:lnTo>
                    <a:pt x="2291181" y="507208"/>
                  </a:lnTo>
                  <a:lnTo>
                    <a:pt x="2263753" y="472149"/>
                  </a:lnTo>
                  <a:lnTo>
                    <a:pt x="2235142" y="438088"/>
                  </a:lnTo>
                  <a:lnTo>
                    <a:pt x="2205380" y="405056"/>
                  </a:lnTo>
                  <a:lnTo>
                    <a:pt x="2174497" y="373083"/>
                  </a:lnTo>
                  <a:lnTo>
                    <a:pt x="2142523" y="342200"/>
                  </a:lnTo>
                  <a:lnTo>
                    <a:pt x="2109491" y="312438"/>
                  </a:lnTo>
                  <a:lnTo>
                    <a:pt x="2075429" y="283827"/>
                  </a:lnTo>
                  <a:lnTo>
                    <a:pt x="2040370" y="256399"/>
                  </a:lnTo>
                  <a:lnTo>
                    <a:pt x="2004344" y="230185"/>
                  </a:lnTo>
                  <a:lnTo>
                    <a:pt x="1967382" y="205214"/>
                  </a:lnTo>
                  <a:lnTo>
                    <a:pt x="1929515" y="181519"/>
                  </a:lnTo>
                  <a:lnTo>
                    <a:pt x="1890772" y="159128"/>
                  </a:lnTo>
                  <a:lnTo>
                    <a:pt x="1851186" y="138075"/>
                  </a:lnTo>
                  <a:lnTo>
                    <a:pt x="1810787" y="118388"/>
                  </a:lnTo>
                  <a:lnTo>
                    <a:pt x="1769606" y="100100"/>
                  </a:lnTo>
                  <a:lnTo>
                    <a:pt x="1727673" y="83240"/>
                  </a:lnTo>
                  <a:lnTo>
                    <a:pt x="1685019" y="67840"/>
                  </a:lnTo>
                  <a:lnTo>
                    <a:pt x="1641675" y="53930"/>
                  </a:lnTo>
                  <a:lnTo>
                    <a:pt x="1597673" y="41542"/>
                  </a:lnTo>
                  <a:lnTo>
                    <a:pt x="1553042" y="30705"/>
                  </a:lnTo>
                  <a:lnTo>
                    <a:pt x="1507813" y="21451"/>
                  </a:lnTo>
                  <a:lnTo>
                    <a:pt x="1462018" y="13811"/>
                  </a:lnTo>
                  <a:lnTo>
                    <a:pt x="1415686" y="7814"/>
                  </a:lnTo>
                  <a:lnTo>
                    <a:pt x="1368850" y="3493"/>
                  </a:lnTo>
                  <a:lnTo>
                    <a:pt x="1321539" y="878"/>
                  </a:lnTo>
                  <a:lnTo>
                    <a:pt x="1273784" y="0"/>
                  </a:lnTo>
                  <a:close/>
                </a:path>
              </a:pathLst>
            </a:custGeom>
            <a:solidFill>
              <a:srgbClr val="5055D7">
                <a:alpha val="509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083065" y="3914232"/>
              <a:ext cx="1485265" cy="1560830"/>
            </a:xfrm>
            <a:custGeom>
              <a:avLst/>
              <a:gdLst/>
              <a:ahLst/>
              <a:cxnLst/>
              <a:rect l="l" t="t" r="r" b="b"/>
              <a:pathLst>
                <a:path w="1485265" h="1560829">
                  <a:moveTo>
                    <a:pt x="742569" y="0"/>
                  </a:moveTo>
                  <a:lnTo>
                    <a:pt x="695607" y="1534"/>
                  </a:lnTo>
                  <a:lnTo>
                    <a:pt x="649422" y="6078"/>
                  </a:lnTo>
                  <a:lnTo>
                    <a:pt x="604101" y="13539"/>
                  </a:lnTo>
                  <a:lnTo>
                    <a:pt x="559729" y="23825"/>
                  </a:lnTo>
                  <a:lnTo>
                    <a:pt x="516394" y="36847"/>
                  </a:lnTo>
                  <a:lnTo>
                    <a:pt x="474184" y="52511"/>
                  </a:lnTo>
                  <a:lnTo>
                    <a:pt x="433185" y="70727"/>
                  </a:lnTo>
                  <a:lnTo>
                    <a:pt x="393484" y="91404"/>
                  </a:lnTo>
                  <a:lnTo>
                    <a:pt x="355167" y="114450"/>
                  </a:lnTo>
                  <a:lnTo>
                    <a:pt x="318323" y="139773"/>
                  </a:lnTo>
                  <a:lnTo>
                    <a:pt x="283038" y="167282"/>
                  </a:lnTo>
                  <a:lnTo>
                    <a:pt x="249399" y="196887"/>
                  </a:lnTo>
                  <a:lnTo>
                    <a:pt x="217493" y="228495"/>
                  </a:lnTo>
                  <a:lnTo>
                    <a:pt x="187407" y="262015"/>
                  </a:lnTo>
                  <a:lnTo>
                    <a:pt x="159228" y="297355"/>
                  </a:lnTo>
                  <a:lnTo>
                    <a:pt x="133043" y="334425"/>
                  </a:lnTo>
                  <a:lnTo>
                    <a:pt x="108939" y="373133"/>
                  </a:lnTo>
                  <a:lnTo>
                    <a:pt x="87003" y="413388"/>
                  </a:lnTo>
                  <a:lnTo>
                    <a:pt x="67322" y="455098"/>
                  </a:lnTo>
                  <a:lnTo>
                    <a:pt x="49983" y="498171"/>
                  </a:lnTo>
                  <a:lnTo>
                    <a:pt x="35073" y="542517"/>
                  </a:lnTo>
                  <a:lnTo>
                    <a:pt x="22678" y="588044"/>
                  </a:lnTo>
                  <a:lnTo>
                    <a:pt x="12887" y="634661"/>
                  </a:lnTo>
                  <a:lnTo>
                    <a:pt x="5785" y="682276"/>
                  </a:lnTo>
                  <a:lnTo>
                    <a:pt x="1460" y="730798"/>
                  </a:lnTo>
                  <a:lnTo>
                    <a:pt x="0" y="780135"/>
                  </a:lnTo>
                  <a:lnTo>
                    <a:pt x="1460" y="829472"/>
                  </a:lnTo>
                  <a:lnTo>
                    <a:pt x="5785" y="877994"/>
                  </a:lnTo>
                  <a:lnTo>
                    <a:pt x="12887" y="925609"/>
                  </a:lnTo>
                  <a:lnTo>
                    <a:pt x="22678" y="972226"/>
                  </a:lnTo>
                  <a:lnTo>
                    <a:pt x="35073" y="1017753"/>
                  </a:lnTo>
                  <a:lnTo>
                    <a:pt x="49983" y="1062099"/>
                  </a:lnTo>
                  <a:lnTo>
                    <a:pt x="67322" y="1105172"/>
                  </a:lnTo>
                  <a:lnTo>
                    <a:pt x="87003" y="1146882"/>
                  </a:lnTo>
                  <a:lnTo>
                    <a:pt x="108939" y="1187137"/>
                  </a:lnTo>
                  <a:lnTo>
                    <a:pt x="133043" y="1225845"/>
                  </a:lnTo>
                  <a:lnTo>
                    <a:pt x="159228" y="1262915"/>
                  </a:lnTo>
                  <a:lnTo>
                    <a:pt x="187407" y="1298255"/>
                  </a:lnTo>
                  <a:lnTo>
                    <a:pt x="217493" y="1331775"/>
                  </a:lnTo>
                  <a:lnTo>
                    <a:pt x="249399" y="1363383"/>
                  </a:lnTo>
                  <a:lnTo>
                    <a:pt x="283038" y="1392988"/>
                  </a:lnTo>
                  <a:lnTo>
                    <a:pt x="318323" y="1420497"/>
                  </a:lnTo>
                  <a:lnTo>
                    <a:pt x="355167" y="1445821"/>
                  </a:lnTo>
                  <a:lnTo>
                    <a:pt x="393484" y="1468866"/>
                  </a:lnTo>
                  <a:lnTo>
                    <a:pt x="433185" y="1489543"/>
                  </a:lnTo>
                  <a:lnTo>
                    <a:pt x="474184" y="1507759"/>
                  </a:lnTo>
                  <a:lnTo>
                    <a:pt x="516394" y="1523424"/>
                  </a:lnTo>
                  <a:lnTo>
                    <a:pt x="559729" y="1536445"/>
                  </a:lnTo>
                  <a:lnTo>
                    <a:pt x="604101" y="1546732"/>
                  </a:lnTo>
                  <a:lnTo>
                    <a:pt x="649422" y="1554192"/>
                  </a:lnTo>
                  <a:lnTo>
                    <a:pt x="695607" y="1558736"/>
                  </a:lnTo>
                  <a:lnTo>
                    <a:pt x="742581" y="1560271"/>
                  </a:lnTo>
                  <a:lnTo>
                    <a:pt x="789542" y="1558736"/>
                  </a:lnTo>
                  <a:lnTo>
                    <a:pt x="835727" y="1554192"/>
                  </a:lnTo>
                  <a:lnTo>
                    <a:pt x="881049" y="1546732"/>
                  </a:lnTo>
                  <a:lnTo>
                    <a:pt x="925421" y="1536445"/>
                  </a:lnTo>
                  <a:lnTo>
                    <a:pt x="968755" y="1523424"/>
                  </a:lnTo>
                  <a:lnTo>
                    <a:pt x="1010966" y="1507759"/>
                  </a:lnTo>
                  <a:lnTo>
                    <a:pt x="1051965" y="1489543"/>
                  </a:lnTo>
                  <a:lnTo>
                    <a:pt x="1091666" y="1468866"/>
                  </a:lnTo>
                  <a:lnTo>
                    <a:pt x="1129982" y="1445821"/>
                  </a:lnTo>
                  <a:lnTo>
                    <a:pt x="1166826" y="1420497"/>
                  </a:lnTo>
                  <a:lnTo>
                    <a:pt x="1202111" y="1392988"/>
                  </a:lnTo>
                  <a:lnTo>
                    <a:pt x="1235750" y="1363383"/>
                  </a:lnTo>
                  <a:lnTo>
                    <a:pt x="1267656" y="1331775"/>
                  </a:lnTo>
                  <a:lnTo>
                    <a:pt x="1297742" y="1298255"/>
                  </a:lnTo>
                  <a:lnTo>
                    <a:pt x="1325921" y="1262915"/>
                  </a:lnTo>
                  <a:lnTo>
                    <a:pt x="1352106" y="1225845"/>
                  </a:lnTo>
                  <a:lnTo>
                    <a:pt x="1376210" y="1187137"/>
                  </a:lnTo>
                  <a:lnTo>
                    <a:pt x="1398146" y="1146882"/>
                  </a:lnTo>
                  <a:lnTo>
                    <a:pt x="1417828" y="1105172"/>
                  </a:lnTo>
                  <a:lnTo>
                    <a:pt x="1435167" y="1062099"/>
                  </a:lnTo>
                  <a:lnTo>
                    <a:pt x="1450077" y="1017753"/>
                  </a:lnTo>
                  <a:lnTo>
                    <a:pt x="1462471" y="972226"/>
                  </a:lnTo>
                  <a:lnTo>
                    <a:pt x="1472263" y="925609"/>
                  </a:lnTo>
                  <a:lnTo>
                    <a:pt x="1479365" y="877994"/>
                  </a:lnTo>
                  <a:lnTo>
                    <a:pt x="1483689" y="829472"/>
                  </a:lnTo>
                  <a:lnTo>
                    <a:pt x="1485150" y="780135"/>
                  </a:lnTo>
                  <a:lnTo>
                    <a:pt x="1483689" y="730798"/>
                  </a:lnTo>
                  <a:lnTo>
                    <a:pt x="1479365" y="682276"/>
                  </a:lnTo>
                  <a:lnTo>
                    <a:pt x="1472263" y="634661"/>
                  </a:lnTo>
                  <a:lnTo>
                    <a:pt x="1462471" y="588044"/>
                  </a:lnTo>
                  <a:lnTo>
                    <a:pt x="1450077" y="542517"/>
                  </a:lnTo>
                  <a:lnTo>
                    <a:pt x="1435167" y="498171"/>
                  </a:lnTo>
                  <a:lnTo>
                    <a:pt x="1417828" y="455098"/>
                  </a:lnTo>
                  <a:lnTo>
                    <a:pt x="1398146" y="413388"/>
                  </a:lnTo>
                  <a:lnTo>
                    <a:pt x="1376210" y="373133"/>
                  </a:lnTo>
                  <a:lnTo>
                    <a:pt x="1352106" y="334425"/>
                  </a:lnTo>
                  <a:lnTo>
                    <a:pt x="1325921" y="297355"/>
                  </a:lnTo>
                  <a:lnTo>
                    <a:pt x="1297742" y="262015"/>
                  </a:lnTo>
                  <a:lnTo>
                    <a:pt x="1267656" y="228495"/>
                  </a:lnTo>
                  <a:lnTo>
                    <a:pt x="1235750" y="196887"/>
                  </a:lnTo>
                  <a:lnTo>
                    <a:pt x="1202111" y="167282"/>
                  </a:lnTo>
                  <a:lnTo>
                    <a:pt x="1166826" y="139773"/>
                  </a:lnTo>
                  <a:lnTo>
                    <a:pt x="1129982" y="114450"/>
                  </a:lnTo>
                  <a:lnTo>
                    <a:pt x="1091666" y="91404"/>
                  </a:lnTo>
                  <a:lnTo>
                    <a:pt x="1051965" y="70727"/>
                  </a:lnTo>
                  <a:lnTo>
                    <a:pt x="1010966" y="52511"/>
                  </a:lnTo>
                  <a:lnTo>
                    <a:pt x="968755" y="36847"/>
                  </a:lnTo>
                  <a:lnTo>
                    <a:pt x="925421" y="23825"/>
                  </a:lnTo>
                  <a:lnTo>
                    <a:pt x="881049" y="13539"/>
                  </a:lnTo>
                  <a:lnTo>
                    <a:pt x="835727" y="6078"/>
                  </a:lnTo>
                  <a:lnTo>
                    <a:pt x="789542" y="1534"/>
                  </a:lnTo>
                  <a:lnTo>
                    <a:pt x="742569" y="0"/>
                  </a:lnTo>
                  <a:close/>
                </a:path>
              </a:pathLst>
            </a:custGeom>
            <a:solidFill>
              <a:srgbClr val="587AF8">
                <a:alpha val="1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8739" y="22329"/>
            <a:ext cx="10792460" cy="4810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75" dirty="0">
                <a:solidFill>
                  <a:srgbClr val="FFFFFF"/>
                </a:solidFill>
                <a:latin typeface="나눔고딕"/>
                <a:cs typeface="나눔고딕"/>
              </a:rPr>
              <a:t>02.</a:t>
            </a:r>
            <a:r>
              <a:rPr sz="2800" b="1" spc="-125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100" dirty="0">
                <a:solidFill>
                  <a:srgbClr val="FFFFFF"/>
                </a:solidFill>
                <a:latin typeface="나눔고딕"/>
                <a:cs typeface="나눔고딕"/>
              </a:rPr>
              <a:t>태그</a:t>
            </a:r>
            <a:r>
              <a:rPr sz="2800" b="1" spc="-85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105" dirty="0">
                <a:solidFill>
                  <a:srgbClr val="FFFFFF"/>
                </a:solidFill>
                <a:latin typeface="나눔고딕"/>
                <a:cs typeface="나눔고딕"/>
              </a:rPr>
              <a:t>스타일과 </a:t>
            </a:r>
            <a:r>
              <a:rPr sz="2800" b="1" spc="-100" dirty="0">
                <a:solidFill>
                  <a:srgbClr val="FFFFFF"/>
                </a:solidFill>
                <a:latin typeface="나눔고딕"/>
                <a:cs typeface="나눔고딕"/>
              </a:rPr>
              <a:t>클래스</a:t>
            </a:r>
            <a:r>
              <a:rPr sz="2800" b="1" spc="-85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25" dirty="0">
                <a:solidFill>
                  <a:srgbClr val="FFFFFF"/>
                </a:solidFill>
                <a:latin typeface="나눔고딕"/>
                <a:cs typeface="나눔고딕"/>
              </a:rPr>
              <a:t>스타일</a:t>
            </a:r>
            <a:endParaRPr sz="2800">
              <a:latin typeface="나눔고딕"/>
              <a:cs typeface="나눔고딕"/>
            </a:endParaRPr>
          </a:p>
          <a:p>
            <a:pPr marL="489584">
              <a:lnSpc>
                <a:spcPct val="100000"/>
              </a:lnSpc>
              <a:spcBef>
                <a:spcPts val="2705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1.</a:t>
            </a:r>
            <a:r>
              <a:rPr sz="2400" b="1" spc="-11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태그스타일</a:t>
            </a:r>
            <a:endParaRPr sz="2400">
              <a:latin typeface="나눔고딕 ExtraBold"/>
              <a:cs typeface="나눔고딕 ExtraBold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600">
              <a:latin typeface="나눔고딕 ExtraBold"/>
              <a:cs typeface="나눔고딕 ExtraBold"/>
            </a:endParaRPr>
          </a:p>
          <a:p>
            <a:pPr marL="2708910">
              <a:lnSpc>
                <a:spcPts val="3600"/>
              </a:lnSpc>
              <a:spcBef>
                <a:spcPts val="5"/>
              </a:spcBef>
            </a:pPr>
            <a:r>
              <a:rPr sz="3200" spc="-120" dirty="0">
                <a:solidFill>
                  <a:srgbClr val="5F4679"/>
                </a:solidFill>
                <a:latin typeface="휴먼모음T"/>
                <a:cs typeface="휴먼모음T"/>
              </a:rPr>
              <a:t>tag</a:t>
            </a:r>
            <a:r>
              <a:rPr sz="3200" spc="-1075" dirty="0">
                <a:solidFill>
                  <a:srgbClr val="5F4679"/>
                </a:solidFill>
                <a:latin typeface="휴먼모음T"/>
                <a:cs typeface="휴먼모음T"/>
              </a:rPr>
              <a:t> </a:t>
            </a:r>
            <a:r>
              <a:rPr sz="3200" spc="-20" dirty="0">
                <a:solidFill>
                  <a:srgbClr val="5F4679"/>
                </a:solidFill>
                <a:latin typeface="휴먼모음T"/>
                <a:cs typeface="휴먼모음T"/>
              </a:rPr>
              <a:t>style</a:t>
            </a:r>
            <a:endParaRPr sz="3200">
              <a:latin typeface="휴먼모음T"/>
              <a:cs typeface="휴먼모음T"/>
            </a:endParaRPr>
          </a:p>
          <a:p>
            <a:pPr marL="404495">
              <a:lnSpc>
                <a:spcPts val="6959"/>
              </a:lnSpc>
            </a:pPr>
            <a:r>
              <a:rPr sz="6000" b="1" spc="-105" dirty="0">
                <a:solidFill>
                  <a:srgbClr val="5F4679"/>
                </a:solidFill>
                <a:latin typeface="나눔고딕 ExtraBold"/>
                <a:cs typeface="나눔고딕 ExtraBold"/>
              </a:rPr>
              <a:t>태그</a:t>
            </a:r>
            <a:r>
              <a:rPr sz="6000" b="1" spc="-484" dirty="0">
                <a:solidFill>
                  <a:srgbClr val="5F4679"/>
                </a:solidFill>
                <a:latin typeface="나눔고딕 ExtraBold"/>
                <a:cs typeface="나눔고딕 ExtraBold"/>
              </a:rPr>
              <a:t> </a:t>
            </a:r>
            <a:r>
              <a:rPr sz="6000" b="1" spc="-25" dirty="0">
                <a:solidFill>
                  <a:srgbClr val="5F4679"/>
                </a:solidFill>
                <a:latin typeface="나눔고딕 ExtraBold"/>
                <a:cs typeface="나눔고딕 ExtraBold"/>
              </a:rPr>
              <a:t>스타일</a:t>
            </a:r>
            <a:endParaRPr sz="6000">
              <a:latin typeface="나눔고딕 ExtraBold"/>
              <a:cs typeface="나눔고딕 ExtraBold"/>
            </a:endParaRPr>
          </a:p>
          <a:p>
            <a:pPr marL="5090160">
              <a:lnSpc>
                <a:spcPct val="100000"/>
              </a:lnSpc>
              <a:spcBef>
                <a:spcPts val="5930"/>
              </a:spcBef>
            </a:pPr>
            <a:r>
              <a:rPr sz="4000" b="1" spc="-285" dirty="0">
                <a:latin typeface="나눔고딕 ExtraBold"/>
                <a:cs typeface="나눔고딕 ExtraBold"/>
              </a:rPr>
              <a:t>같은</a:t>
            </a:r>
            <a:r>
              <a:rPr sz="4000" b="1" spc="-445" dirty="0">
                <a:latin typeface="나눔고딕 ExtraBold"/>
                <a:cs typeface="나눔고딕 ExtraBold"/>
              </a:rPr>
              <a:t> </a:t>
            </a:r>
            <a:r>
              <a:rPr sz="4000" b="1" spc="235" dirty="0">
                <a:latin typeface="나눔고딕 ExtraBold"/>
                <a:cs typeface="나눔고딕 ExtraBold"/>
              </a:rPr>
              <a:t>태그</a:t>
            </a:r>
            <a:r>
              <a:rPr sz="3200" spc="235" dirty="0">
                <a:latin typeface="휴먼아미체"/>
                <a:cs typeface="휴먼아미체"/>
              </a:rPr>
              <a:t>를</a:t>
            </a:r>
            <a:r>
              <a:rPr sz="3200" spc="-785" dirty="0">
                <a:latin typeface="휴먼아미체"/>
                <a:cs typeface="휴먼아미체"/>
              </a:rPr>
              <a:t> </a:t>
            </a:r>
            <a:r>
              <a:rPr sz="3200" spc="969" dirty="0">
                <a:latin typeface="휴먼아미체"/>
                <a:cs typeface="휴먼아미체"/>
              </a:rPr>
              <a:t>사</a:t>
            </a:r>
            <a:r>
              <a:rPr sz="3200" spc="990" dirty="0">
                <a:latin typeface="휴먼아미체"/>
                <a:cs typeface="휴먼아미체"/>
              </a:rPr>
              <a:t>용</a:t>
            </a:r>
            <a:r>
              <a:rPr sz="3200" spc="969" dirty="0">
                <a:latin typeface="휴먼아미체"/>
                <a:cs typeface="휴먼아미체"/>
              </a:rPr>
              <a:t>하</a:t>
            </a:r>
            <a:r>
              <a:rPr sz="3200" spc="1505" dirty="0">
                <a:latin typeface="휴먼아미체"/>
                <a:cs typeface="휴먼아미체"/>
              </a:rPr>
              <a:t>는</a:t>
            </a:r>
            <a:r>
              <a:rPr sz="3200" spc="965" dirty="0">
                <a:latin typeface="휴먼아미체"/>
                <a:cs typeface="휴먼아미체"/>
              </a:rPr>
              <a:t>텍</a:t>
            </a:r>
            <a:r>
              <a:rPr sz="3200" spc="990" dirty="0">
                <a:latin typeface="휴먼아미체"/>
                <a:cs typeface="휴먼아미체"/>
              </a:rPr>
              <a:t>스트</a:t>
            </a:r>
            <a:r>
              <a:rPr sz="3200" spc="969" dirty="0">
                <a:latin typeface="휴먼아미체"/>
                <a:cs typeface="휴먼아미체"/>
              </a:rPr>
              <a:t>마</a:t>
            </a:r>
            <a:r>
              <a:rPr sz="3200" spc="1040" dirty="0">
                <a:latin typeface="휴먼아미체"/>
                <a:cs typeface="휴먼아미체"/>
              </a:rPr>
              <a:t>다</a:t>
            </a:r>
            <a:endParaRPr sz="3200">
              <a:latin typeface="휴먼아미체"/>
              <a:cs typeface="휴먼아미체"/>
            </a:endParaRPr>
          </a:p>
          <a:p>
            <a:pPr marL="5090160">
              <a:lnSpc>
                <a:spcPct val="100000"/>
              </a:lnSpc>
            </a:pPr>
            <a:r>
              <a:rPr sz="4000" b="1" spc="-285" dirty="0">
                <a:latin typeface="나눔고딕 ExtraBold"/>
                <a:cs typeface="나눔고딕 ExtraBold"/>
              </a:rPr>
              <a:t>같은</a:t>
            </a:r>
            <a:r>
              <a:rPr sz="4000" b="1" spc="-434" dirty="0">
                <a:latin typeface="나눔고딕 ExtraBold"/>
                <a:cs typeface="나눔고딕 ExtraBold"/>
              </a:rPr>
              <a:t> </a:t>
            </a:r>
            <a:r>
              <a:rPr sz="4000" b="1" spc="90" dirty="0">
                <a:latin typeface="나눔고딕 ExtraBold"/>
                <a:cs typeface="나눔고딕 ExtraBold"/>
              </a:rPr>
              <a:t>스타일</a:t>
            </a:r>
            <a:r>
              <a:rPr sz="3200" spc="90" dirty="0">
                <a:latin typeface="휴먼아미체"/>
                <a:cs typeface="휴먼아미체"/>
              </a:rPr>
              <a:t>을</a:t>
            </a:r>
            <a:r>
              <a:rPr sz="3200" spc="-770" dirty="0">
                <a:latin typeface="휴먼아미체"/>
                <a:cs typeface="휴먼아미체"/>
              </a:rPr>
              <a:t> </a:t>
            </a:r>
            <a:r>
              <a:rPr sz="3200" spc="1060" dirty="0">
                <a:latin typeface="휴먼아미체"/>
                <a:cs typeface="휴먼아미체"/>
              </a:rPr>
              <a:t>사</a:t>
            </a:r>
            <a:r>
              <a:rPr sz="3200" spc="1080" dirty="0">
                <a:latin typeface="휴먼아미체"/>
                <a:cs typeface="휴먼아미체"/>
              </a:rPr>
              <a:t>용</a:t>
            </a:r>
            <a:r>
              <a:rPr sz="3200" spc="1060" dirty="0">
                <a:latin typeface="휴먼아미체"/>
                <a:cs typeface="휴먼아미체"/>
              </a:rPr>
              <a:t>하</a:t>
            </a:r>
            <a:r>
              <a:rPr sz="3200" spc="1080" dirty="0">
                <a:latin typeface="휴먼아미체"/>
                <a:cs typeface="휴먼아미체"/>
              </a:rPr>
              <a:t>도</a:t>
            </a:r>
            <a:r>
              <a:rPr sz="3200" spc="1590" dirty="0">
                <a:latin typeface="휴먼아미체"/>
                <a:cs typeface="휴먼아미체"/>
              </a:rPr>
              <a:t>록</a:t>
            </a:r>
            <a:r>
              <a:rPr sz="3200" spc="1060" dirty="0">
                <a:latin typeface="휴먼아미체"/>
                <a:cs typeface="휴먼아미체"/>
              </a:rPr>
              <a:t>하</a:t>
            </a:r>
            <a:r>
              <a:rPr sz="3200" spc="1130" dirty="0">
                <a:latin typeface="휴먼아미체"/>
                <a:cs typeface="휴먼아미체"/>
              </a:rPr>
              <a:t>는</a:t>
            </a:r>
            <a:r>
              <a:rPr sz="3200" spc="-785" dirty="0">
                <a:latin typeface="휴먼아미체"/>
                <a:cs typeface="휴먼아미체"/>
              </a:rPr>
              <a:t> </a:t>
            </a:r>
            <a:r>
              <a:rPr sz="3200" spc="990" dirty="0">
                <a:latin typeface="휴먼아미체"/>
                <a:cs typeface="휴먼아미체"/>
              </a:rPr>
              <a:t>것</a:t>
            </a:r>
            <a:endParaRPr sz="3200">
              <a:latin typeface="휴먼아미체"/>
              <a:cs typeface="휴먼아미체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94348" y="1184975"/>
            <a:ext cx="10679430" cy="1465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1.</a:t>
            </a:r>
            <a:r>
              <a:rPr sz="2400" b="1" spc="-11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태그스타일</a:t>
            </a:r>
            <a:endParaRPr sz="2400" dirty="0">
              <a:latin typeface="나눔고딕 ExtraBold"/>
              <a:cs typeface="나눔고딕 ExtraBold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50" dirty="0">
              <a:latin typeface="나눔고딕 ExtraBold"/>
              <a:cs typeface="나눔고딕 ExtraBold"/>
            </a:endParaRPr>
          </a:p>
          <a:p>
            <a:pPr marL="431800" marR="5080" indent="-635">
              <a:lnSpc>
                <a:spcPct val="100000"/>
              </a:lnSpc>
            </a:pPr>
            <a:r>
              <a:rPr sz="2400" spc="819" dirty="0">
                <a:latin typeface="휴먼아미체"/>
                <a:cs typeface="휴먼아미체"/>
              </a:rPr>
              <a:t>스타일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785" dirty="0">
                <a:latin typeface="휴먼아미체"/>
                <a:cs typeface="휴먼아미체"/>
              </a:rPr>
              <a:t>시트에서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&lt;H1&gt;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태그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880" dirty="0">
                <a:latin typeface="휴먼아미체"/>
                <a:cs typeface="휴먼아미체"/>
              </a:rPr>
              <a:t>스타일을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25" dirty="0">
                <a:latin typeface="휴먼아미체"/>
                <a:cs typeface="휴먼아미체"/>
              </a:rPr>
              <a:t>정의한다면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그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문서에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905" dirty="0">
                <a:latin typeface="휴먼아미체"/>
                <a:cs typeface="휴먼아미체"/>
              </a:rPr>
              <a:t>있는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&lt;H1&gt;</a:t>
            </a:r>
            <a:r>
              <a:rPr sz="2400" spc="-100" dirty="0">
                <a:latin typeface="한컴산뜻돋움"/>
                <a:cs typeface="한컴산뜻돋움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태그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75" dirty="0">
                <a:latin typeface="휴먼아미체"/>
                <a:cs typeface="휴먼아미체"/>
              </a:rPr>
              <a:t>요소에는 </a:t>
            </a:r>
            <a:r>
              <a:rPr sz="2400" spc="1035" dirty="0">
                <a:latin typeface="휴먼아미체"/>
                <a:cs typeface="휴먼아미체"/>
              </a:rPr>
              <a:t>모두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905" dirty="0">
                <a:latin typeface="휴먼아미체"/>
                <a:cs typeface="휴먼아미체"/>
              </a:rPr>
              <a:t>똑같은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815" dirty="0">
                <a:latin typeface="휴먼아미체"/>
                <a:cs typeface="휴먼아미체"/>
              </a:rPr>
              <a:t>스타일이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25" dirty="0">
                <a:latin typeface="휴먼아미체"/>
                <a:cs typeface="휴먼아미체"/>
              </a:rPr>
              <a:t>사용된다</a:t>
            </a:r>
            <a:r>
              <a:rPr sz="2400" spc="625" dirty="0">
                <a:latin typeface="한컴산뜻돋움"/>
                <a:cs typeface="한컴산뜻돋움"/>
              </a:rPr>
              <a:t>.</a:t>
            </a:r>
            <a:r>
              <a:rPr sz="2400" spc="-105" dirty="0">
                <a:latin typeface="한컴산뜻돋움"/>
                <a:cs typeface="한컴산뜻돋움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태그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815" dirty="0">
                <a:latin typeface="휴먼아미체"/>
                <a:cs typeface="휴먼아미체"/>
              </a:rPr>
              <a:t>스타일의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05" dirty="0">
                <a:latin typeface="휴먼아미체"/>
                <a:cs typeface="휴먼아미체"/>
              </a:rPr>
              <a:t>기본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860" dirty="0">
                <a:latin typeface="휴먼아미체"/>
                <a:cs typeface="휴먼아미체"/>
              </a:rPr>
              <a:t>형식은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다음과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405" dirty="0">
                <a:latin typeface="휴먼아미체"/>
                <a:cs typeface="휴먼아미체"/>
              </a:rPr>
              <a:t>같다</a:t>
            </a:r>
            <a:r>
              <a:rPr sz="2400" spc="405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166" y="1999059"/>
            <a:ext cx="232917" cy="23291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2175" y="2355397"/>
            <a:ext cx="11731762" cy="248505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729739" y="3566212"/>
            <a:ext cx="81724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254" dirty="0">
                <a:solidFill>
                  <a:srgbClr val="001F5F"/>
                </a:solidFill>
                <a:latin typeface="나눔고딕 ExtraBold"/>
                <a:cs typeface="나눔고딕 ExtraBold"/>
              </a:rPr>
              <a:t>태그 </a:t>
            </a:r>
            <a:r>
              <a:rPr sz="4400" b="1" dirty="0">
                <a:solidFill>
                  <a:srgbClr val="001F5F"/>
                </a:solidFill>
                <a:latin typeface="한컴산뜻돋움"/>
                <a:cs typeface="한컴산뜻돋움"/>
              </a:rPr>
              <a:t>{</a:t>
            </a:r>
            <a:r>
              <a:rPr sz="4400" b="1" spc="-18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4400" b="1" spc="-254" dirty="0">
                <a:solidFill>
                  <a:srgbClr val="001F5F"/>
                </a:solidFill>
                <a:latin typeface="나눔고딕 ExtraBold"/>
                <a:cs typeface="나눔고딕 ExtraBold"/>
              </a:rPr>
              <a:t>속성</a:t>
            </a:r>
            <a:r>
              <a:rPr sz="4400" b="1" spc="-235" dirty="0">
                <a:solidFill>
                  <a:srgbClr val="001F5F"/>
                </a:solidFill>
                <a:latin typeface="나눔고딕 ExtraBold"/>
                <a:cs typeface="나눔고딕 ExtraBold"/>
              </a:rPr>
              <a:t> </a:t>
            </a:r>
            <a:r>
              <a:rPr sz="4400" b="1" dirty="0">
                <a:solidFill>
                  <a:srgbClr val="001F5F"/>
                </a:solidFill>
                <a:latin typeface="한컴산뜻돋움"/>
                <a:cs typeface="한컴산뜻돋움"/>
              </a:rPr>
              <a:t>:</a:t>
            </a:r>
            <a:r>
              <a:rPr sz="4400" b="1" spc="-16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4400" b="1" spc="-254" dirty="0">
                <a:solidFill>
                  <a:srgbClr val="001F5F"/>
                </a:solidFill>
                <a:latin typeface="나눔고딕 ExtraBold"/>
                <a:cs typeface="나눔고딕 ExtraBold"/>
              </a:rPr>
              <a:t>속성값</a:t>
            </a:r>
            <a:r>
              <a:rPr sz="4400" b="1" spc="-235" dirty="0">
                <a:solidFill>
                  <a:srgbClr val="001F5F"/>
                </a:solidFill>
                <a:latin typeface="나눔고딕 ExtraBold"/>
                <a:cs typeface="나눔고딕 ExtraBold"/>
              </a:rPr>
              <a:t> </a:t>
            </a:r>
            <a:r>
              <a:rPr sz="4400" b="1" dirty="0">
                <a:solidFill>
                  <a:srgbClr val="FF0000"/>
                </a:solidFill>
                <a:latin typeface="한컴산뜻돋움"/>
                <a:cs typeface="한컴산뜻돋움"/>
              </a:rPr>
              <a:t>;</a:t>
            </a:r>
            <a:r>
              <a:rPr sz="4400" b="1" spc="-165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4400" b="1" spc="-170" dirty="0">
                <a:solidFill>
                  <a:srgbClr val="001F5F"/>
                </a:solidFill>
                <a:latin typeface="나눔고딕 ExtraBold"/>
                <a:cs typeface="나눔고딕 ExtraBold"/>
              </a:rPr>
              <a:t>속성</a:t>
            </a:r>
            <a:r>
              <a:rPr sz="4400" b="1" spc="-170" dirty="0">
                <a:solidFill>
                  <a:srgbClr val="001F5F"/>
                </a:solidFill>
                <a:latin typeface="한컴산뜻돋움"/>
                <a:cs typeface="한컴산뜻돋움"/>
              </a:rPr>
              <a:t>:</a:t>
            </a:r>
            <a:r>
              <a:rPr sz="4400" b="1" spc="-14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4400" b="1" spc="-254" dirty="0">
                <a:solidFill>
                  <a:srgbClr val="001F5F"/>
                </a:solidFill>
                <a:latin typeface="나눔고딕 ExtraBold"/>
                <a:cs typeface="나눔고딕 ExtraBold"/>
              </a:rPr>
              <a:t>속성값</a:t>
            </a:r>
            <a:r>
              <a:rPr sz="4400" b="1" spc="-235" dirty="0">
                <a:solidFill>
                  <a:srgbClr val="001F5F"/>
                </a:solidFill>
                <a:latin typeface="나눔고딕 ExtraBold"/>
                <a:cs typeface="나눔고딕 ExtraBold"/>
              </a:rPr>
              <a:t> </a:t>
            </a:r>
            <a:r>
              <a:rPr sz="4400" b="1" spc="-25" dirty="0">
                <a:solidFill>
                  <a:srgbClr val="001F5F"/>
                </a:solidFill>
                <a:latin typeface="한컴산뜻돋움"/>
                <a:cs typeface="한컴산뜻돋움"/>
              </a:rPr>
              <a:t>;}</a:t>
            </a:r>
            <a:endParaRPr sz="4400">
              <a:latin typeface="한컴산뜻돋움"/>
              <a:cs typeface="한컴산뜻돋움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7751" y="4458606"/>
            <a:ext cx="11566177" cy="154669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13209" y="5050474"/>
            <a:ext cx="1017841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655" dirty="0">
                <a:latin typeface="휴먼아미체"/>
                <a:cs typeface="휴먼아미체"/>
              </a:rPr>
              <a:t>예를</a:t>
            </a:r>
            <a:r>
              <a:rPr sz="2400" spc="-250" dirty="0">
                <a:latin typeface="휴먼아미체"/>
                <a:cs typeface="휴먼아미체"/>
              </a:rPr>
              <a:t> </a:t>
            </a:r>
            <a:r>
              <a:rPr sz="2400" spc="600" dirty="0">
                <a:latin typeface="휴먼아미체"/>
                <a:cs typeface="휴먼아미체"/>
              </a:rPr>
              <a:t>들어</a:t>
            </a:r>
            <a:r>
              <a:rPr sz="2400" spc="600" dirty="0">
                <a:latin typeface="한컴산뜻돋움"/>
                <a:cs typeface="한컴산뜻돋움"/>
              </a:rPr>
              <a:t>,</a:t>
            </a:r>
            <a:r>
              <a:rPr sz="2400" spc="-155" dirty="0">
                <a:latin typeface="한컴산뜻돋움"/>
                <a:cs typeface="한컴산뜻돋움"/>
              </a:rPr>
              <a:t> </a:t>
            </a:r>
            <a:r>
              <a:rPr sz="2400" spc="480" dirty="0">
                <a:latin typeface="휴먼아미체"/>
                <a:cs typeface="휴먼아미체"/>
              </a:rPr>
              <a:t>아래</a:t>
            </a:r>
            <a:r>
              <a:rPr sz="2400" spc="-250" dirty="0">
                <a:latin typeface="휴먼아미체"/>
                <a:cs typeface="휴먼아미체"/>
              </a:rPr>
              <a:t> </a:t>
            </a:r>
            <a:r>
              <a:rPr sz="2400" spc="745" dirty="0">
                <a:latin typeface="휴먼아미체"/>
                <a:cs typeface="휴먼아미체"/>
              </a:rPr>
              <a:t>스타일</a:t>
            </a:r>
            <a:r>
              <a:rPr sz="2400" spc="-245" dirty="0">
                <a:latin typeface="휴먼아미체"/>
                <a:cs typeface="휴먼아미체"/>
              </a:rPr>
              <a:t> </a:t>
            </a:r>
            <a:r>
              <a:rPr sz="2400" spc="869" dirty="0">
                <a:latin typeface="휴먼아미체"/>
                <a:cs typeface="휴먼아미체"/>
              </a:rPr>
              <a:t>시트는</a:t>
            </a:r>
            <a:r>
              <a:rPr sz="2400" spc="-245" dirty="0">
                <a:latin typeface="휴먼아미체"/>
                <a:cs typeface="휴먼아미체"/>
              </a:rPr>
              <a:t> </a:t>
            </a:r>
            <a:r>
              <a:rPr sz="2400" spc="285" dirty="0">
                <a:latin typeface="휴먼아미체"/>
                <a:cs typeface="휴먼아미체"/>
              </a:rPr>
              <a:t>세</a:t>
            </a:r>
            <a:r>
              <a:rPr sz="2400" spc="-245" dirty="0">
                <a:latin typeface="휴먼아미체"/>
                <a:cs typeface="휴먼아미체"/>
              </a:rPr>
              <a:t> </a:t>
            </a:r>
            <a:r>
              <a:rPr sz="2400" spc="610" dirty="0">
                <a:latin typeface="휴먼아미체"/>
                <a:cs typeface="휴먼아미체"/>
              </a:rPr>
              <a:t>가지</a:t>
            </a:r>
            <a:r>
              <a:rPr sz="2400" spc="-245" dirty="0">
                <a:latin typeface="휴먼아미체"/>
                <a:cs typeface="휴먼아미체"/>
              </a:rPr>
              <a:t> </a:t>
            </a:r>
            <a:r>
              <a:rPr sz="2400" spc="815" dirty="0">
                <a:latin typeface="휴먼아미체"/>
                <a:cs typeface="휴먼아미체"/>
              </a:rPr>
              <a:t>스타일을</a:t>
            </a:r>
            <a:r>
              <a:rPr sz="2400" spc="-250" dirty="0">
                <a:latin typeface="휴먼아미체"/>
                <a:cs typeface="휴먼아미체"/>
              </a:rPr>
              <a:t> </a:t>
            </a:r>
            <a:r>
              <a:rPr sz="2400" spc="760" dirty="0">
                <a:latin typeface="휴먼아미체"/>
                <a:cs typeface="휴먼아미체"/>
              </a:rPr>
              <a:t>정의하고</a:t>
            </a:r>
            <a:r>
              <a:rPr sz="2400" spc="-245" dirty="0">
                <a:latin typeface="휴먼아미체"/>
                <a:cs typeface="휴먼아미체"/>
              </a:rPr>
              <a:t> </a:t>
            </a:r>
            <a:r>
              <a:rPr sz="2400" spc="480" dirty="0">
                <a:latin typeface="휴먼아미체"/>
                <a:cs typeface="휴먼아미체"/>
              </a:rPr>
              <a:t>있다</a:t>
            </a:r>
            <a:r>
              <a:rPr sz="2400" spc="480" dirty="0">
                <a:latin typeface="한컴산뜻돋움"/>
                <a:cs typeface="한컴산뜻돋움"/>
              </a:rPr>
              <a:t>.</a:t>
            </a:r>
            <a:r>
              <a:rPr sz="2400" spc="-30" dirty="0">
                <a:latin typeface="한컴산뜻돋움"/>
                <a:cs typeface="한컴산뜻돋움"/>
              </a:rPr>
              <a:t> </a:t>
            </a:r>
            <a:r>
              <a:rPr sz="2400" spc="925" dirty="0">
                <a:latin typeface="휴먼아미체"/>
                <a:cs typeface="휴먼아미체"/>
              </a:rPr>
              <a:t>모든</a:t>
            </a:r>
            <a:r>
              <a:rPr sz="2400" spc="-245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&lt;H1&gt;</a:t>
            </a:r>
            <a:r>
              <a:rPr sz="2400" spc="75" dirty="0">
                <a:latin typeface="한컴산뜻돋움"/>
                <a:cs typeface="한컴산뜻돋움"/>
              </a:rPr>
              <a:t> </a:t>
            </a:r>
            <a:r>
              <a:rPr sz="2400" spc="665" dirty="0">
                <a:latin typeface="휴먼아미체"/>
                <a:cs typeface="휴먼아미체"/>
              </a:rPr>
              <a:t>태그</a:t>
            </a:r>
            <a:r>
              <a:rPr sz="2400" spc="-245" dirty="0">
                <a:latin typeface="휴먼아미체"/>
                <a:cs typeface="휴먼아미체"/>
              </a:rPr>
              <a:t> </a:t>
            </a:r>
            <a:r>
              <a:rPr sz="2400" spc="880" dirty="0">
                <a:latin typeface="휴먼아미체"/>
                <a:cs typeface="휴먼아미체"/>
              </a:rPr>
              <a:t>적용 </a:t>
            </a:r>
            <a:r>
              <a:rPr sz="2400" spc="865" dirty="0">
                <a:latin typeface="휴먼아미체"/>
                <a:cs typeface="휴먼아미체"/>
              </a:rPr>
              <a:t>요소의</a:t>
            </a:r>
            <a:r>
              <a:rPr sz="2400" spc="-250" dirty="0">
                <a:latin typeface="휴먼아미체"/>
                <a:cs typeface="휴먼아미체"/>
              </a:rPr>
              <a:t> </a:t>
            </a:r>
            <a:r>
              <a:rPr sz="2400" spc="660" dirty="0">
                <a:latin typeface="휴먼아미체"/>
                <a:cs typeface="휴먼아미체"/>
              </a:rPr>
              <a:t>색상을</a:t>
            </a:r>
            <a:r>
              <a:rPr sz="2400" spc="-245" dirty="0">
                <a:latin typeface="휴먼아미체"/>
                <a:cs typeface="휴먼아미체"/>
              </a:rPr>
              <a:t> </a:t>
            </a:r>
            <a:r>
              <a:rPr sz="2400" spc="735" dirty="0">
                <a:latin typeface="휴먼아미체"/>
                <a:cs typeface="휴먼아미체"/>
              </a:rPr>
              <a:t>파란색으로</a:t>
            </a:r>
            <a:r>
              <a:rPr sz="2400" spc="-245" dirty="0">
                <a:latin typeface="휴먼아미체"/>
                <a:cs typeface="휴먼아미체"/>
              </a:rPr>
              <a:t> </a:t>
            </a:r>
            <a:r>
              <a:rPr sz="2400" spc="610" dirty="0">
                <a:latin typeface="휴먼아미체"/>
                <a:cs typeface="휴먼아미체"/>
              </a:rPr>
              <a:t>하며</a:t>
            </a:r>
            <a:r>
              <a:rPr sz="2400" spc="-245" dirty="0">
                <a:latin typeface="휴먼아미체"/>
                <a:cs typeface="휴먼아미체"/>
              </a:rPr>
              <a:t> </a:t>
            </a:r>
            <a:r>
              <a:rPr sz="2400" spc="815" dirty="0">
                <a:latin typeface="휴먼아미체"/>
                <a:cs typeface="휴먼아미체"/>
              </a:rPr>
              <a:t>영문자를</a:t>
            </a:r>
            <a:r>
              <a:rPr sz="2400" spc="-250" dirty="0">
                <a:latin typeface="휴먼아미체"/>
                <a:cs typeface="휴먼아미체"/>
              </a:rPr>
              <a:t> </a:t>
            </a:r>
            <a:r>
              <a:rPr sz="2400" spc="925" dirty="0">
                <a:latin typeface="휴먼아미체"/>
                <a:cs typeface="휴먼아미체"/>
              </a:rPr>
              <a:t>모두</a:t>
            </a:r>
            <a:r>
              <a:rPr sz="2400" spc="-245" dirty="0">
                <a:latin typeface="휴먼아미체"/>
                <a:cs typeface="휴먼아미체"/>
              </a:rPr>
              <a:t> </a:t>
            </a:r>
            <a:r>
              <a:rPr sz="2400" spc="745" dirty="0">
                <a:latin typeface="휴먼아미체"/>
                <a:cs typeface="휴먼아미체"/>
              </a:rPr>
              <a:t>대문자로</a:t>
            </a:r>
            <a:r>
              <a:rPr sz="2400" spc="-245" dirty="0">
                <a:latin typeface="휴먼아미체"/>
                <a:cs typeface="휴먼아미체"/>
              </a:rPr>
              <a:t> </a:t>
            </a:r>
            <a:r>
              <a:rPr sz="2400" spc="575" dirty="0">
                <a:latin typeface="휴먼아미체"/>
                <a:cs typeface="휴먼아미체"/>
              </a:rPr>
              <a:t>변경한다</a:t>
            </a:r>
            <a:r>
              <a:rPr sz="2400" spc="575" dirty="0">
                <a:latin typeface="한컴산뜻돋움"/>
                <a:cs typeface="한컴산뜻돋움"/>
              </a:rPr>
              <a:t>.</a:t>
            </a:r>
            <a:r>
              <a:rPr sz="2400" spc="-105" dirty="0">
                <a:latin typeface="한컴산뜻돋움"/>
                <a:cs typeface="한컴산뜻돋움"/>
              </a:rPr>
              <a:t> </a:t>
            </a:r>
            <a:r>
              <a:rPr sz="2400" spc="869" dirty="0">
                <a:latin typeface="휴먼아미체"/>
                <a:cs typeface="휴먼아미체"/>
              </a:rPr>
              <a:t>그리고</a:t>
            </a:r>
            <a:r>
              <a:rPr sz="2400" spc="-245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&lt;H3&gt;</a:t>
            </a:r>
            <a:r>
              <a:rPr sz="2400" spc="90" dirty="0">
                <a:latin typeface="한컴산뜻돋움"/>
                <a:cs typeface="한컴산뜻돋움"/>
              </a:rPr>
              <a:t> </a:t>
            </a:r>
            <a:r>
              <a:rPr sz="2400" spc="745" dirty="0">
                <a:latin typeface="휴먼아미체"/>
                <a:cs typeface="휴먼아미체"/>
              </a:rPr>
              <a:t>태그 </a:t>
            </a:r>
            <a:r>
              <a:rPr sz="2400" spc="905" dirty="0">
                <a:latin typeface="휴먼아미체"/>
                <a:cs typeface="휴먼아미체"/>
              </a:rPr>
              <a:t>적용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944" dirty="0">
                <a:latin typeface="휴먼아미체"/>
                <a:cs typeface="휴먼아미체"/>
              </a:rPr>
              <a:t>요소의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색상을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94" dirty="0">
                <a:latin typeface="휴먼아미체"/>
                <a:cs typeface="휴먼아미체"/>
              </a:rPr>
              <a:t>녹색으로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720" dirty="0">
                <a:latin typeface="휴먼아미체"/>
                <a:cs typeface="휴먼아미체"/>
              </a:rPr>
              <a:t>하며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서체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944" dirty="0">
                <a:latin typeface="휴먼아미체"/>
                <a:cs typeface="휴먼아미체"/>
              </a:rPr>
              <a:t>크기는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325" dirty="0">
                <a:latin typeface="한컴산뜻돋움"/>
                <a:cs typeface="한컴산뜻돋움"/>
              </a:rPr>
              <a:t>20</a:t>
            </a:r>
            <a:r>
              <a:rPr sz="2400" spc="325" dirty="0">
                <a:latin typeface="휴먼아미체"/>
                <a:cs typeface="휴먼아미체"/>
              </a:rPr>
              <a:t>픽셀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944" dirty="0">
                <a:latin typeface="휴먼아미체"/>
                <a:cs typeface="휴먼아미체"/>
              </a:rPr>
              <a:t>크기로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15" dirty="0">
                <a:latin typeface="휴먼아미체"/>
                <a:cs typeface="휴먼아미체"/>
              </a:rPr>
              <a:t>표시한다</a:t>
            </a:r>
            <a:r>
              <a:rPr sz="2400" spc="615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  <a:p>
            <a:pPr marL="12700" algn="just">
              <a:lnSpc>
                <a:spcPct val="100000"/>
              </a:lnSpc>
            </a:pPr>
            <a:r>
              <a:rPr sz="2400" dirty="0">
                <a:latin typeface="한컴산뜻돋움"/>
                <a:cs typeface="한컴산뜻돋움"/>
              </a:rPr>
              <a:t>&lt;P&gt;</a:t>
            </a:r>
            <a:r>
              <a:rPr sz="2400" spc="-100" dirty="0">
                <a:latin typeface="한컴산뜻돋움"/>
                <a:cs typeface="한컴산뜻돋움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태그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05" dirty="0">
                <a:latin typeface="휴먼아미체"/>
                <a:cs typeface="휴먼아미체"/>
              </a:rPr>
              <a:t>적용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요소는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325" dirty="0">
                <a:latin typeface="한컴산뜻돋움"/>
                <a:cs typeface="한컴산뜻돋움"/>
              </a:rPr>
              <a:t>12</a:t>
            </a:r>
            <a:r>
              <a:rPr sz="2400" spc="325" dirty="0">
                <a:latin typeface="휴먼아미체"/>
                <a:cs typeface="휴먼아미체"/>
              </a:rPr>
              <a:t>픽셀</a:t>
            </a:r>
            <a:r>
              <a:rPr sz="2400" spc="-455" dirty="0">
                <a:latin typeface="휴먼아미체"/>
                <a:cs typeface="휴먼아미체"/>
              </a:rPr>
              <a:t> </a:t>
            </a:r>
            <a:r>
              <a:rPr sz="2400" spc="944" dirty="0">
                <a:latin typeface="휴먼아미체"/>
                <a:cs typeface="휴먼아미체"/>
              </a:rPr>
              <a:t>크기로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15" dirty="0">
                <a:latin typeface="휴먼아미체"/>
                <a:cs typeface="휴먼아미체"/>
              </a:rPr>
              <a:t>표시하며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905" dirty="0">
                <a:latin typeface="휴먼아미체"/>
                <a:cs typeface="휴먼아미체"/>
              </a:rPr>
              <a:t>왼쪽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여백을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459" dirty="0">
                <a:latin typeface="한컴산뜻돋움"/>
                <a:cs typeface="한컴산뜻돋움"/>
              </a:rPr>
              <a:t>20</a:t>
            </a:r>
            <a:r>
              <a:rPr sz="2400" spc="459" dirty="0">
                <a:latin typeface="휴먼아미체"/>
                <a:cs typeface="휴먼아미체"/>
              </a:rPr>
              <a:t>픽셀로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15" dirty="0">
                <a:latin typeface="휴먼아미체"/>
                <a:cs typeface="휴먼아미체"/>
              </a:rPr>
              <a:t>정의하고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455" dirty="0">
                <a:latin typeface="휴먼아미체"/>
                <a:cs typeface="휴먼아미체"/>
              </a:rPr>
              <a:t>있다</a:t>
            </a:r>
            <a:r>
              <a:rPr sz="2400" spc="455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166" y="5156048"/>
            <a:ext cx="232917" cy="2329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E592F4-A0E2-8BE1-1EF6-9991C0849652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태그 스타일과 클래스 스타일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80048" y="955813"/>
            <a:ext cx="172021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10" dirty="0" err="1">
                <a:solidFill>
                  <a:srgbClr val="00AFEF"/>
                </a:solidFill>
                <a:latin typeface="나눔고딕 ExtraBold"/>
                <a:cs typeface="나눔고딕 ExtraBold"/>
              </a:rPr>
              <a:t>태그스타일</a:t>
            </a:r>
            <a:endParaRPr sz="2400" dirty="0">
              <a:latin typeface="나눔고딕 ExtraBold"/>
              <a:cs typeface="나눔고딕 ExtraBold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45042" y="1817599"/>
            <a:ext cx="7927340" cy="3484245"/>
            <a:chOff x="2121242" y="1654314"/>
            <a:chExt cx="7927340" cy="34842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49817" y="1682889"/>
              <a:ext cx="7871515" cy="312411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135530" y="1668602"/>
              <a:ext cx="7898765" cy="3151505"/>
            </a:xfrm>
            <a:custGeom>
              <a:avLst/>
              <a:gdLst/>
              <a:ahLst/>
              <a:cxnLst/>
              <a:rect l="l" t="t" r="r" b="b"/>
              <a:pathLst>
                <a:path w="7898765" h="3151504">
                  <a:moveTo>
                    <a:pt x="0" y="0"/>
                  </a:moveTo>
                  <a:lnTo>
                    <a:pt x="7898256" y="0"/>
                  </a:lnTo>
                  <a:lnTo>
                    <a:pt x="7898256" y="3151149"/>
                  </a:lnTo>
                  <a:lnTo>
                    <a:pt x="0" y="3151149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23922" y="4805464"/>
              <a:ext cx="7688563" cy="33263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148452" y="1610033"/>
            <a:ext cx="1811655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50" spc="26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6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-24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dirty="0">
                <a:solidFill>
                  <a:srgbClr val="585858"/>
                </a:solidFill>
                <a:latin typeface="한컴산뜻돋움"/>
                <a:cs typeface="한컴산뜻돋움"/>
              </a:rPr>
              <a:t>&amp;</a:t>
            </a:r>
            <a:r>
              <a:rPr sz="1050" spc="-6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265" dirty="0">
                <a:solidFill>
                  <a:srgbClr val="585858"/>
                </a:solidFill>
                <a:latin typeface="휴먼아미체"/>
                <a:cs typeface="휴먼아미체"/>
              </a:rPr>
              <a:t>어문</a:t>
            </a:r>
            <a:r>
              <a:rPr sz="1050" spc="265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5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400" dirty="0">
                <a:solidFill>
                  <a:srgbClr val="585858"/>
                </a:solidFill>
                <a:latin typeface="휴먼아미체"/>
                <a:cs typeface="휴먼아미체"/>
              </a:rPr>
              <a:t>교수자</a:t>
            </a:r>
            <a:r>
              <a:rPr sz="1050" spc="-19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229" dirty="0">
                <a:solidFill>
                  <a:srgbClr val="585858"/>
                </a:solidFill>
                <a:latin typeface="휴먼아미체"/>
                <a:cs typeface="휴먼아미체"/>
              </a:rPr>
              <a:t>자체제작</a:t>
            </a:r>
            <a:endParaRPr sz="1050">
              <a:latin typeface="휴먼아미체"/>
              <a:cs typeface="휴먼아미체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94716" y="1605154"/>
            <a:ext cx="219427" cy="219417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99214" y="5449084"/>
            <a:ext cx="107975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780" dirty="0">
                <a:latin typeface="휴먼아미체"/>
                <a:cs typeface="휴먼아미체"/>
              </a:rPr>
              <a:t>위의</a:t>
            </a:r>
            <a:r>
              <a:rPr sz="2400" spc="-470" dirty="0">
                <a:latin typeface="휴먼아미체"/>
                <a:cs typeface="휴먼아미체"/>
              </a:rPr>
              <a:t> </a:t>
            </a:r>
            <a:r>
              <a:rPr sz="2400" spc="880" dirty="0">
                <a:latin typeface="휴먼아미체"/>
                <a:cs typeface="휴먼아미체"/>
              </a:rPr>
              <a:t>스타일은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905" dirty="0">
                <a:latin typeface="휴먼아미체"/>
                <a:cs typeface="휴먼아미체"/>
              </a:rPr>
              <a:t>문서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안에서</a:t>
            </a:r>
            <a:r>
              <a:rPr sz="2400" spc="-470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&lt;H1&gt;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태그와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204" dirty="0">
                <a:latin typeface="한컴산뜻돋움"/>
                <a:cs typeface="한컴산뜻돋움"/>
              </a:rPr>
              <a:t>&lt;H3&gt;</a:t>
            </a:r>
            <a:r>
              <a:rPr sz="2400" spc="204" dirty="0">
                <a:latin typeface="휴먼아미체"/>
                <a:cs typeface="휴먼아미체"/>
              </a:rPr>
              <a:t>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50" dirty="0">
                <a:latin typeface="휴먼아미체"/>
                <a:cs typeface="휴먼아미체"/>
              </a:rPr>
              <a:t>사용하는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850" dirty="0">
                <a:latin typeface="휴먼아미체"/>
                <a:cs typeface="휴먼아미체"/>
              </a:rPr>
              <a:t>곳과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&lt;P&gt;</a:t>
            </a:r>
            <a:r>
              <a:rPr sz="2400" spc="-85" dirty="0">
                <a:latin typeface="한컴산뜻돋움"/>
                <a:cs typeface="한컴산뜻돋움"/>
              </a:rPr>
              <a:t> </a:t>
            </a:r>
            <a:r>
              <a:rPr sz="2400" spc="840" dirty="0">
                <a:latin typeface="휴먼아미체"/>
                <a:cs typeface="휴먼아미체"/>
              </a:rPr>
              <a:t>태그를</a:t>
            </a:r>
            <a:endParaRPr sz="2400">
              <a:latin typeface="휴먼아미체"/>
              <a:cs typeface="휴먼아미체"/>
            </a:endParaRPr>
          </a:p>
          <a:p>
            <a:pPr marL="12700">
              <a:lnSpc>
                <a:spcPct val="100000"/>
              </a:lnSpc>
            </a:pPr>
            <a:r>
              <a:rPr sz="2400" spc="850" dirty="0">
                <a:latin typeface="휴먼아미체"/>
                <a:cs typeface="휴먼아미체"/>
              </a:rPr>
              <a:t>사용하는</a:t>
            </a:r>
            <a:r>
              <a:rPr sz="2400" spc="-484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곳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865" dirty="0">
                <a:latin typeface="휴먼아미체"/>
                <a:cs typeface="휴먼아미체"/>
              </a:rPr>
              <a:t>모두에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적용된다</a:t>
            </a:r>
            <a:r>
              <a:rPr sz="2400" spc="650" dirty="0">
                <a:latin typeface="한컴산뜻돋움"/>
                <a:cs typeface="한컴산뜻돋움"/>
              </a:rPr>
              <a:t>.</a:t>
            </a:r>
            <a:r>
              <a:rPr sz="2400" spc="-105" dirty="0">
                <a:latin typeface="한컴산뜻돋움"/>
                <a:cs typeface="한컴산뜻돋움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위의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스타일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시트가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860" dirty="0">
                <a:latin typeface="휴먼아미체"/>
                <a:cs typeface="휴먼아미체"/>
              </a:rPr>
              <a:t>적용된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44" dirty="0">
                <a:latin typeface="휴먼아미체"/>
                <a:cs typeface="휴먼아미체"/>
              </a:rPr>
              <a:t>문서를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905" dirty="0">
                <a:latin typeface="휴먼아미체"/>
                <a:cs typeface="휴먼아미체"/>
              </a:rPr>
              <a:t>보면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다음의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그림과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405" dirty="0">
                <a:latin typeface="휴먼아미체"/>
                <a:cs typeface="휴먼아미체"/>
              </a:rPr>
              <a:t>같다</a:t>
            </a:r>
            <a:r>
              <a:rPr sz="2400" spc="405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7866" y="5554658"/>
            <a:ext cx="232917" cy="2329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653331-0731-60ED-9B99-5BCB46A91340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태그 스타일과 클래스 스타일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28506" y="1399787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태그 선택자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9174" y="1875246"/>
            <a:ext cx="5486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문서에서 특정 태그를 사용한 모든 요소에 스타일이 적용됨</a:t>
            </a:r>
            <a:endParaRPr lang="en-US" altLang="ko-KR" sz="14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17" y="2396871"/>
            <a:ext cx="2162175" cy="40957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678168" y="2482053"/>
            <a:ext cx="555469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head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title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블루베리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(Blueberry)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title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h2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blue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font-size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12px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margin-left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20px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  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head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body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블루베리에 관한 연구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h2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블루베리와 항산화 효능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h2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블루베리는 항산화제인 안토시아닌과 폴리페놀을 다량 포함하고 있습니다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매사츄세츠 보스톤에 있는 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…… 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과일이라고 합니다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 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h2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블루베리와 노화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h2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USDA 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인류 영양 연구센터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…… 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사실을 발견하였습니다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body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475" y="3607281"/>
            <a:ext cx="3434697" cy="1476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1A8483-C47A-E536-F42B-DAA7AC7A9F52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주요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선택자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875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116D2F-50EA-AE01-A526-61B4F547CB67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태그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선택자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CAC366-1372-D93C-D48C-2BEA098E1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412776"/>
            <a:ext cx="4762500" cy="30207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465147-8268-8CB6-6373-E89213C1D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2" y="1412776"/>
            <a:ext cx="5760640" cy="2734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BE87D1-5EC4-7D7F-F3E1-0BA4F3E2613A}"/>
              </a:ext>
            </a:extLst>
          </p:cNvPr>
          <p:cNvSpPr txBox="1"/>
          <p:nvPr/>
        </p:nvSpPr>
        <p:spPr>
          <a:xfrm>
            <a:off x="3369131" y="4869160"/>
            <a:ext cx="5453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특정한 태그를 선택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h1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태그에 빨간색 태그 적용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/ p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태그에 파란색 태그를 적용한 사례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C909C39-19BF-DDBF-430C-57BE0C136940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3F59A3-33F0-FB21-5972-E8B79146F885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142895-350F-625C-264B-BFE3B8C51515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438144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595" y="747302"/>
            <a:ext cx="11731757" cy="631752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24884" y="916527"/>
            <a:ext cx="172021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10" dirty="0" err="1">
                <a:solidFill>
                  <a:srgbClr val="00AFEF"/>
                </a:solidFill>
                <a:latin typeface="나눔고딕 ExtraBold"/>
                <a:cs typeface="나눔고딕 ExtraBold"/>
              </a:rPr>
              <a:t>태그스타일</a:t>
            </a:r>
            <a:endParaRPr sz="2400" dirty="0">
              <a:latin typeface="나눔고딕 ExtraBold"/>
              <a:cs typeface="나눔고딕 ExtraBold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6368" y="1891364"/>
            <a:ext cx="4319476" cy="453244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938046" y="1827263"/>
            <a:ext cx="5440045" cy="3865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&lt;HTML&gt;</a:t>
            </a:r>
            <a:endParaRPr sz="21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1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&lt;HEAD&gt;</a:t>
            </a:r>
            <a:endParaRPr sz="21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100" dirty="0">
                <a:solidFill>
                  <a:srgbClr val="001F5F"/>
                </a:solidFill>
                <a:latin typeface="한컴산뜻돋움"/>
                <a:cs typeface="한컴산뜻돋움"/>
              </a:rPr>
              <a:t>&lt;TITLE&gt;</a:t>
            </a:r>
            <a:r>
              <a:rPr sz="2100" spc="-13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100" spc="725" dirty="0">
                <a:solidFill>
                  <a:srgbClr val="001F5F"/>
                </a:solidFill>
                <a:latin typeface="휴먼아미체"/>
                <a:cs typeface="휴먼아미체"/>
              </a:rPr>
              <a:t>스타일</a:t>
            </a:r>
            <a:r>
              <a:rPr sz="2100" spc="-39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100" spc="795" dirty="0">
                <a:solidFill>
                  <a:srgbClr val="001F5F"/>
                </a:solidFill>
                <a:latin typeface="휴먼아미체"/>
                <a:cs typeface="휴먼아미체"/>
              </a:rPr>
              <a:t>시트</a:t>
            </a:r>
            <a:r>
              <a:rPr sz="2100" spc="-37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100" spc="725" dirty="0">
                <a:solidFill>
                  <a:srgbClr val="001F5F"/>
                </a:solidFill>
                <a:latin typeface="휴먼아미체"/>
                <a:cs typeface="휴먼아미체"/>
              </a:rPr>
              <a:t>만들기</a:t>
            </a:r>
            <a:r>
              <a:rPr sz="2100" spc="-39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1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&lt;/TITLE&gt;</a:t>
            </a:r>
            <a:endParaRPr sz="21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1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&lt;STYLE&gt;</a:t>
            </a:r>
            <a:endParaRPr sz="21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1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&lt;!-</a:t>
            </a:r>
            <a:r>
              <a:rPr sz="2100" spc="-50" dirty="0">
                <a:solidFill>
                  <a:srgbClr val="001F5F"/>
                </a:solidFill>
                <a:latin typeface="한컴산뜻돋움"/>
                <a:cs typeface="한컴산뜻돋움"/>
              </a:rPr>
              <a:t>-</a:t>
            </a:r>
            <a:endParaRPr sz="2100">
              <a:latin typeface="한컴산뜻돋움"/>
              <a:cs typeface="한컴산뜻돋움"/>
            </a:endParaRPr>
          </a:p>
          <a:p>
            <a:pPr marL="12700" marR="5080">
              <a:lnSpc>
                <a:spcPct val="100000"/>
              </a:lnSpc>
            </a:pPr>
            <a:r>
              <a:rPr sz="2100" dirty="0">
                <a:solidFill>
                  <a:srgbClr val="FF0000"/>
                </a:solidFill>
                <a:latin typeface="한컴산뜻돋움"/>
                <a:cs typeface="한컴산뜻돋움"/>
              </a:rPr>
              <a:t>H1</a:t>
            </a:r>
            <a:r>
              <a:rPr sz="2100" spc="-90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2100" dirty="0">
                <a:solidFill>
                  <a:srgbClr val="FF0000"/>
                </a:solidFill>
                <a:latin typeface="한컴산뜻돋움"/>
                <a:cs typeface="한컴산뜻돋움"/>
              </a:rPr>
              <a:t>{</a:t>
            </a:r>
            <a:r>
              <a:rPr sz="2100" spc="-90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21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color:blue;</a:t>
            </a:r>
            <a:r>
              <a:rPr sz="2100" spc="-100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21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text-transform:</a:t>
            </a:r>
            <a:r>
              <a:rPr sz="2100" spc="-35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2100" spc="-20" dirty="0">
                <a:solidFill>
                  <a:srgbClr val="FF0000"/>
                </a:solidFill>
                <a:latin typeface="한컴산뜻돋움"/>
                <a:cs typeface="한컴산뜻돋움"/>
              </a:rPr>
              <a:t>uppercase;</a:t>
            </a:r>
            <a:r>
              <a:rPr sz="2100" spc="-114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2100" spc="-50" dirty="0">
                <a:solidFill>
                  <a:srgbClr val="FF0000"/>
                </a:solidFill>
                <a:latin typeface="한컴산뜻돋움"/>
                <a:cs typeface="한컴산뜻돋움"/>
              </a:rPr>
              <a:t>} </a:t>
            </a:r>
            <a:r>
              <a:rPr sz="2100" dirty="0">
                <a:solidFill>
                  <a:srgbClr val="FF0000"/>
                </a:solidFill>
                <a:latin typeface="한컴산뜻돋움"/>
                <a:cs typeface="한컴산뜻돋움"/>
              </a:rPr>
              <a:t>H3</a:t>
            </a:r>
            <a:r>
              <a:rPr sz="2100" spc="-90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2100" dirty="0">
                <a:solidFill>
                  <a:srgbClr val="FF0000"/>
                </a:solidFill>
                <a:latin typeface="한컴산뜻돋움"/>
                <a:cs typeface="한컴산뜻돋움"/>
              </a:rPr>
              <a:t>{</a:t>
            </a:r>
            <a:r>
              <a:rPr sz="2100" spc="-100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21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color</a:t>
            </a:r>
            <a:r>
              <a:rPr sz="2100" spc="-105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2100" dirty="0">
                <a:solidFill>
                  <a:srgbClr val="FF0000"/>
                </a:solidFill>
                <a:latin typeface="한컴산뜻돋움"/>
                <a:cs typeface="한컴산뜻돋움"/>
              </a:rPr>
              <a:t>:</a:t>
            </a:r>
            <a:r>
              <a:rPr sz="2100" spc="-85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21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green;</a:t>
            </a:r>
            <a:r>
              <a:rPr sz="2100" spc="-105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21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font-</a:t>
            </a:r>
            <a:r>
              <a:rPr sz="2100" dirty="0">
                <a:solidFill>
                  <a:srgbClr val="FF0000"/>
                </a:solidFill>
                <a:latin typeface="한컴산뜻돋움"/>
                <a:cs typeface="한컴산뜻돋움"/>
              </a:rPr>
              <a:t>size:20px;</a:t>
            </a:r>
            <a:r>
              <a:rPr sz="2100" spc="-65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2100" spc="-50" dirty="0">
                <a:solidFill>
                  <a:srgbClr val="FF0000"/>
                </a:solidFill>
                <a:latin typeface="한컴산뜻돋움"/>
                <a:cs typeface="한컴산뜻돋움"/>
              </a:rPr>
              <a:t>}</a:t>
            </a:r>
            <a:endParaRPr sz="21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100" dirty="0">
                <a:solidFill>
                  <a:srgbClr val="FF0000"/>
                </a:solidFill>
                <a:latin typeface="한컴산뜻돋움"/>
                <a:cs typeface="한컴산뜻돋움"/>
              </a:rPr>
              <a:t>P</a:t>
            </a:r>
            <a:r>
              <a:rPr sz="2100" spc="-100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2100" dirty="0">
                <a:solidFill>
                  <a:srgbClr val="FF0000"/>
                </a:solidFill>
                <a:latin typeface="한컴산뜻돋움"/>
                <a:cs typeface="한컴산뜻돋움"/>
              </a:rPr>
              <a:t>{</a:t>
            </a:r>
            <a:r>
              <a:rPr sz="2100" spc="-70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21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font-</a:t>
            </a:r>
            <a:r>
              <a:rPr sz="2100" dirty="0">
                <a:solidFill>
                  <a:srgbClr val="FF0000"/>
                </a:solidFill>
                <a:latin typeface="한컴산뜻돋움"/>
                <a:cs typeface="한컴산뜻돋움"/>
              </a:rPr>
              <a:t>size:12px;</a:t>
            </a:r>
            <a:r>
              <a:rPr sz="2100" spc="-70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21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margin-left:20px;</a:t>
            </a:r>
            <a:r>
              <a:rPr sz="2100" spc="-70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2100" spc="-50" dirty="0">
                <a:solidFill>
                  <a:srgbClr val="FF0000"/>
                </a:solidFill>
                <a:latin typeface="한컴산뜻돋움"/>
                <a:cs typeface="한컴산뜻돋움"/>
              </a:rPr>
              <a:t>}</a:t>
            </a:r>
            <a:endParaRPr sz="21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1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--</a:t>
            </a:r>
            <a:r>
              <a:rPr sz="2100" spc="-50" dirty="0">
                <a:solidFill>
                  <a:srgbClr val="001F5F"/>
                </a:solidFill>
                <a:latin typeface="한컴산뜻돋움"/>
                <a:cs typeface="한컴산뜻돋움"/>
              </a:rPr>
              <a:t>&gt;</a:t>
            </a:r>
            <a:endParaRPr sz="21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1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&lt;/STYLE&gt;</a:t>
            </a:r>
            <a:endParaRPr sz="21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1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&lt;/HEAD&gt;&lt;BODY</a:t>
            </a:r>
            <a:r>
              <a:rPr sz="2100" spc="-11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1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BACKGROUND="bg.gif"&gt;</a:t>
            </a:r>
            <a:endParaRPr sz="21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1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&lt;H1&gt;</a:t>
            </a:r>
            <a:r>
              <a:rPr sz="2100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Shakespeare's</a:t>
            </a:r>
            <a:r>
              <a:rPr sz="2100" spc="-7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100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Works</a:t>
            </a:r>
            <a:r>
              <a:rPr sz="21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&lt;/H1&gt;</a:t>
            </a:r>
            <a:endParaRPr sz="2100">
              <a:latin typeface="한컴산뜻돋움"/>
              <a:cs typeface="한컴산뜻돋움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29011" y="1688157"/>
            <a:ext cx="1811655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50" spc="26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6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-24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dirty="0">
                <a:solidFill>
                  <a:srgbClr val="585858"/>
                </a:solidFill>
                <a:latin typeface="한컴산뜻돋움"/>
                <a:cs typeface="한컴산뜻돋움"/>
              </a:rPr>
              <a:t>&amp;</a:t>
            </a:r>
            <a:r>
              <a:rPr sz="1050" spc="-6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265" dirty="0">
                <a:solidFill>
                  <a:srgbClr val="585858"/>
                </a:solidFill>
                <a:latin typeface="휴먼아미체"/>
                <a:cs typeface="휴먼아미체"/>
              </a:rPr>
              <a:t>어문</a:t>
            </a:r>
            <a:r>
              <a:rPr sz="1050" spc="265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5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400" dirty="0">
                <a:solidFill>
                  <a:srgbClr val="585858"/>
                </a:solidFill>
                <a:latin typeface="휴먼아미체"/>
                <a:cs typeface="휴먼아미체"/>
              </a:rPr>
              <a:t>교수자</a:t>
            </a:r>
            <a:r>
              <a:rPr sz="1050" spc="-19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229" dirty="0">
                <a:solidFill>
                  <a:srgbClr val="585858"/>
                </a:solidFill>
                <a:latin typeface="휴먼아미체"/>
                <a:cs typeface="휴먼아미체"/>
              </a:rPr>
              <a:t>자체제작</a:t>
            </a:r>
            <a:endParaRPr sz="1050">
              <a:latin typeface="휴먼아미체"/>
              <a:cs typeface="휴먼아미체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5283" y="1683267"/>
            <a:ext cx="219417" cy="2194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851395-02E9-338F-39D1-4204751275F1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태그 스타일과 클래스 스타일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848" y="540473"/>
            <a:ext cx="11731757" cy="631752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25619" y="972142"/>
            <a:ext cx="172021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10" dirty="0" err="1">
                <a:solidFill>
                  <a:srgbClr val="00AFEF"/>
                </a:solidFill>
                <a:latin typeface="나눔고딕 ExtraBold"/>
                <a:cs typeface="나눔고딕 ExtraBold"/>
              </a:rPr>
              <a:t>태그스타일</a:t>
            </a:r>
            <a:endParaRPr sz="2400" dirty="0">
              <a:latin typeface="나눔고딕 ExtraBold"/>
              <a:cs typeface="나눔고딕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95683" y="1819399"/>
            <a:ext cx="3578860" cy="4780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z="2400" spc="300" dirty="0">
                <a:solidFill>
                  <a:srgbClr val="FF0000"/>
                </a:solidFill>
                <a:latin typeface="한컴산뜻돋움"/>
                <a:cs typeface="한컴산뜻돋움"/>
              </a:rPr>
              <a:t>&lt;H3&gt;</a:t>
            </a:r>
            <a:r>
              <a:rPr sz="2400" spc="300" dirty="0">
                <a:solidFill>
                  <a:srgbClr val="00AF50"/>
                </a:solidFill>
                <a:latin typeface="휴먼아미체"/>
                <a:cs typeface="휴먼아미체"/>
              </a:rPr>
              <a:t>희극</a:t>
            </a:r>
            <a:r>
              <a:rPr sz="2400" spc="-475" dirty="0">
                <a:solidFill>
                  <a:srgbClr val="00AF50"/>
                </a:solidFill>
                <a:latin typeface="휴먼아미체"/>
                <a:cs typeface="휴먼아미체"/>
              </a:rPr>
              <a:t> </a:t>
            </a:r>
            <a:r>
              <a:rPr sz="2400" spc="229" dirty="0">
                <a:solidFill>
                  <a:srgbClr val="00AF50"/>
                </a:solidFill>
                <a:latin typeface="휴먼아미체"/>
                <a:cs typeface="휴먼아미체"/>
              </a:rPr>
              <a:t>작품</a:t>
            </a:r>
            <a:r>
              <a:rPr sz="2400" spc="229" dirty="0">
                <a:solidFill>
                  <a:srgbClr val="FF0000"/>
                </a:solidFill>
                <a:latin typeface="한컴산뜻돋움"/>
                <a:cs typeface="한컴산뜻돋움"/>
              </a:rPr>
              <a:t>&lt;/H3&gt;</a:t>
            </a:r>
            <a:endParaRPr sz="2400">
              <a:latin typeface="한컴산뜻돋움"/>
              <a:cs typeface="한컴산뜻돋움"/>
            </a:endParaRPr>
          </a:p>
          <a:p>
            <a:pPr marL="13335">
              <a:lnSpc>
                <a:spcPct val="100000"/>
              </a:lnSpc>
            </a:pP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&lt;P&gt;</a:t>
            </a:r>
            <a:r>
              <a:rPr sz="2400" spc="-1340" dirty="0">
                <a:solidFill>
                  <a:srgbClr val="001F5F"/>
                </a:solidFill>
                <a:latin typeface="휴먼아미체"/>
                <a:cs typeface="휴먼아미체"/>
              </a:rPr>
              <a:t>《</a:t>
            </a:r>
            <a:r>
              <a:rPr sz="2400" spc="785" dirty="0">
                <a:solidFill>
                  <a:srgbClr val="001F5F"/>
                </a:solidFill>
                <a:latin typeface="휴먼아미체"/>
                <a:cs typeface="휴먼아미체"/>
              </a:rPr>
              <a:t>베니스의</a:t>
            </a:r>
            <a:r>
              <a:rPr sz="2400" spc="-484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400" spc="720" dirty="0">
                <a:solidFill>
                  <a:srgbClr val="001F5F"/>
                </a:solidFill>
                <a:latin typeface="휴먼아미체"/>
                <a:cs typeface="휴먼아미체"/>
              </a:rPr>
              <a:t>상인</a:t>
            </a:r>
            <a:r>
              <a:rPr sz="2400" spc="-1340" dirty="0">
                <a:solidFill>
                  <a:srgbClr val="001F5F"/>
                </a:solidFill>
                <a:latin typeface="휴먼아미체"/>
                <a:cs typeface="휴먼아미체"/>
              </a:rPr>
              <a:t>》</a:t>
            </a:r>
            <a:r>
              <a:rPr sz="24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&lt;/P&gt;</a:t>
            </a:r>
            <a:endParaRPr sz="2400">
              <a:latin typeface="한컴산뜻돋움"/>
              <a:cs typeface="한컴산뜻돋움"/>
            </a:endParaRPr>
          </a:p>
          <a:p>
            <a:pPr marL="13335">
              <a:lnSpc>
                <a:spcPct val="100000"/>
              </a:lnSpc>
            </a:pP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&lt;P&gt;</a:t>
            </a:r>
            <a:r>
              <a:rPr sz="2400" spc="-1340" dirty="0">
                <a:solidFill>
                  <a:srgbClr val="001F5F"/>
                </a:solidFill>
                <a:latin typeface="휴먼아미체"/>
                <a:cs typeface="휴먼아미체"/>
              </a:rPr>
              <a:t>《</a:t>
            </a:r>
            <a:r>
              <a:rPr sz="2400" spc="819" dirty="0">
                <a:solidFill>
                  <a:srgbClr val="001F5F"/>
                </a:solidFill>
                <a:latin typeface="휴먼아미체"/>
                <a:cs typeface="휴먼아미체"/>
              </a:rPr>
              <a:t>한여름</a:t>
            </a:r>
            <a:r>
              <a:rPr sz="2400" spc="-484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400" spc="720" dirty="0">
                <a:solidFill>
                  <a:srgbClr val="001F5F"/>
                </a:solidFill>
                <a:latin typeface="휴먼아미체"/>
                <a:cs typeface="휴먼아미체"/>
              </a:rPr>
              <a:t>밤의</a:t>
            </a:r>
            <a:r>
              <a:rPr sz="2400" spc="-440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400" spc="1035" dirty="0">
                <a:solidFill>
                  <a:srgbClr val="001F5F"/>
                </a:solidFill>
                <a:latin typeface="휴먼아미체"/>
                <a:cs typeface="휴먼아미체"/>
              </a:rPr>
              <a:t>꿈</a:t>
            </a:r>
            <a:r>
              <a:rPr sz="2400" spc="-1340" dirty="0">
                <a:solidFill>
                  <a:srgbClr val="001F5F"/>
                </a:solidFill>
                <a:latin typeface="휴먼아미체"/>
                <a:cs typeface="휴먼아미체"/>
              </a:rPr>
              <a:t>》</a:t>
            </a:r>
            <a:r>
              <a:rPr sz="24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&lt;/P&gt;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&lt;P&gt;</a:t>
            </a:r>
            <a:r>
              <a:rPr sz="2400" spc="-1340" dirty="0">
                <a:solidFill>
                  <a:srgbClr val="001F5F"/>
                </a:solidFill>
                <a:latin typeface="휴먼아미체"/>
                <a:cs typeface="휴먼아미체"/>
              </a:rPr>
              <a:t>《</a:t>
            </a:r>
            <a:r>
              <a:rPr sz="2400" spc="690" dirty="0">
                <a:solidFill>
                  <a:srgbClr val="001F5F"/>
                </a:solidFill>
                <a:latin typeface="휴먼아미체"/>
                <a:cs typeface="휴먼아미체"/>
              </a:rPr>
              <a:t>말괄량이</a:t>
            </a:r>
            <a:r>
              <a:rPr sz="2400" spc="-47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400" spc="850" dirty="0">
                <a:solidFill>
                  <a:srgbClr val="001F5F"/>
                </a:solidFill>
                <a:latin typeface="휴먼아미체"/>
                <a:cs typeface="휴먼아미체"/>
              </a:rPr>
              <a:t>길들이기</a:t>
            </a:r>
            <a:r>
              <a:rPr sz="2400" spc="-1340" dirty="0">
                <a:solidFill>
                  <a:srgbClr val="001F5F"/>
                </a:solidFill>
                <a:latin typeface="휴먼아미체"/>
                <a:cs typeface="휴먼아미체"/>
              </a:rPr>
              <a:t>》</a:t>
            </a:r>
            <a:r>
              <a:rPr sz="24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&lt;/P&gt;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spc="300" dirty="0">
                <a:solidFill>
                  <a:srgbClr val="FF0000"/>
                </a:solidFill>
                <a:latin typeface="한컴산뜻돋움"/>
                <a:cs typeface="한컴산뜻돋움"/>
              </a:rPr>
              <a:t>&lt;H3&gt;</a:t>
            </a:r>
            <a:r>
              <a:rPr sz="2400" spc="300" dirty="0">
                <a:solidFill>
                  <a:srgbClr val="00AF50"/>
                </a:solidFill>
                <a:latin typeface="휴먼아미체"/>
                <a:cs typeface="휴먼아미체"/>
              </a:rPr>
              <a:t>비극</a:t>
            </a:r>
            <a:r>
              <a:rPr sz="2400" spc="-475" dirty="0">
                <a:solidFill>
                  <a:srgbClr val="00AF50"/>
                </a:solidFill>
                <a:latin typeface="휴먼아미체"/>
                <a:cs typeface="휴먼아미체"/>
              </a:rPr>
              <a:t> </a:t>
            </a:r>
            <a:r>
              <a:rPr sz="2400" spc="229" dirty="0">
                <a:solidFill>
                  <a:srgbClr val="00AF50"/>
                </a:solidFill>
                <a:latin typeface="휴먼아미체"/>
                <a:cs typeface="휴먼아미체"/>
              </a:rPr>
              <a:t>작품</a:t>
            </a:r>
            <a:r>
              <a:rPr sz="2400" spc="229" dirty="0">
                <a:solidFill>
                  <a:srgbClr val="FF0000"/>
                </a:solidFill>
                <a:latin typeface="한컴산뜻돋움"/>
                <a:cs typeface="한컴산뜻돋움"/>
              </a:rPr>
              <a:t>&lt;/H3&gt;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&lt;P&gt;</a:t>
            </a:r>
            <a:r>
              <a:rPr sz="2400" spc="-1340" dirty="0">
                <a:solidFill>
                  <a:srgbClr val="001F5F"/>
                </a:solidFill>
                <a:latin typeface="휴먼아미체"/>
                <a:cs typeface="휴먼아미체"/>
              </a:rPr>
              <a:t>《</a:t>
            </a:r>
            <a:r>
              <a:rPr sz="2400" spc="880" dirty="0">
                <a:solidFill>
                  <a:srgbClr val="001F5F"/>
                </a:solidFill>
                <a:latin typeface="휴먼아미체"/>
                <a:cs typeface="휴먼아미체"/>
              </a:rPr>
              <a:t>로미오와</a:t>
            </a:r>
            <a:r>
              <a:rPr sz="2400" spc="-480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400" spc="770" dirty="0">
                <a:solidFill>
                  <a:srgbClr val="001F5F"/>
                </a:solidFill>
                <a:latin typeface="휴먼아미체"/>
                <a:cs typeface="휴먼아미체"/>
              </a:rPr>
              <a:t>줄리엣</a:t>
            </a:r>
            <a:r>
              <a:rPr sz="2400" spc="-1340" dirty="0">
                <a:solidFill>
                  <a:srgbClr val="001F5F"/>
                </a:solidFill>
                <a:latin typeface="휴먼아미체"/>
                <a:cs typeface="휴먼아미체"/>
              </a:rPr>
              <a:t>》</a:t>
            </a:r>
            <a:r>
              <a:rPr sz="24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&lt;/P&gt;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&lt;P&gt;</a:t>
            </a:r>
            <a:r>
              <a:rPr sz="2400" spc="-1340" dirty="0">
                <a:solidFill>
                  <a:srgbClr val="001F5F"/>
                </a:solidFill>
                <a:latin typeface="휴먼아미체"/>
                <a:cs typeface="휴먼아미체"/>
              </a:rPr>
              <a:t>《</a:t>
            </a:r>
            <a:r>
              <a:rPr sz="2400" spc="905" dirty="0">
                <a:solidFill>
                  <a:srgbClr val="001F5F"/>
                </a:solidFill>
                <a:latin typeface="휴먼아미체"/>
                <a:cs typeface="휴먼아미체"/>
              </a:rPr>
              <a:t>줄리어스</a:t>
            </a:r>
            <a:r>
              <a:rPr sz="2400" spc="-47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400" spc="780" dirty="0">
                <a:solidFill>
                  <a:srgbClr val="001F5F"/>
                </a:solidFill>
                <a:latin typeface="휴먼아미체"/>
                <a:cs typeface="휴먼아미체"/>
              </a:rPr>
              <a:t>시저</a:t>
            </a:r>
            <a:r>
              <a:rPr sz="2400" spc="-1340" dirty="0">
                <a:solidFill>
                  <a:srgbClr val="001F5F"/>
                </a:solidFill>
                <a:latin typeface="휴먼아미체"/>
                <a:cs typeface="휴먼아미체"/>
              </a:rPr>
              <a:t>》</a:t>
            </a:r>
            <a:r>
              <a:rPr sz="24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&lt;/P&gt;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&lt;P&gt;</a:t>
            </a:r>
            <a:r>
              <a:rPr sz="2400" spc="-1340" dirty="0">
                <a:solidFill>
                  <a:srgbClr val="001F5F"/>
                </a:solidFill>
                <a:latin typeface="휴먼아미체"/>
                <a:cs typeface="휴먼아미체"/>
              </a:rPr>
              <a:t>《</a:t>
            </a:r>
            <a:r>
              <a:rPr sz="2400" spc="690" dirty="0">
                <a:solidFill>
                  <a:srgbClr val="001F5F"/>
                </a:solidFill>
                <a:latin typeface="휴먼아미체"/>
                <a:cs typeface="휴먼아미체"/>
              </a:rPr>
              <a:t>맥베스</a:t>
            </a:r>
            <a:r>
              <a:rPr sz="2400" spc="-1340" dirty="0">
                <a:solidFill>
                  <a:srgbClr val="001F5F"/>
                </a:solidFill>
                <a:latin typeface="휴먼아미체"/>
                <a:cs typeface="휴먼아미체"/>
              </a:rPr>
              <a:t>》</a:t>
            </a:r>
            <a:r>
              <a:rPr sz="24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&lt;/P&gt;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&lt;P&gt;</a:t>
            </a:r>
            <a:r>
              <a:rPr sz="2400" spc="-1340" dirty="0">
                <a:solidFill>
                  <a:srgbClr val="001F5F"/>
                </a:solidFill>
                <a:latin typeface="휴먼아미체"/>
                <a:cs typeface="휴먼아미체"/>
              </a:rPr>
              <a:t>《</a:t>
            </a:r>
            <a:r>
              <a:rPr sz="2400" spc="650" dirty="0">
                <a:solidFill>
                  <a:srgbClr val="001F5F"/>
                </a:solidFill>
                <a:latin typeface="휴먼아미체"/>
                <a:cs typeface="휴먼아미체"/>
              </a:rPr>
              <a:t>햄릿</a:t>
            </a:r>
            <a:r>
              <a:rPr sz="2400" spc="-1340" dirty="0">
                <a:solidFill>
                  <a:srgbClr val="001F5F"/>
                </a:solidFill>
                <a:latin typeface="휴먼아미체"/>
                <a:cs typeface="휴먼아미체"/>
              </a:rPr>
              <a:t>》</a:t>
            </a:r>
            <a:r>
              <a:rPr sz="24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&lt;/P&gt;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&lt;P&gt;</a:t>
            </a:r>
            <a:r>
              <a:rPr sz="2400" spc="-1340" dirty="0">
                <a:solidFill>
                  <a:srgbClr val="001F5F"/>
                </a:solidFill>
                <a:latin typeface="휴먼아미체"/>
                <a:cs typeface="휴먼아미체"/>
              </a:rPr>
              <a:t>《</a:t>
            </a:r>
            <a:r>
              <a:rPr sz="2400" spc="780" dirty="0">
                <a:solidFill>
                  <a:srgbClr val="001F5F"/>
                </a:solidFill>
                <a:latin typeface="휴먼아미체"/>
                <a:cs typeface="휴먼아미체"/>
              </a:rPr>
              <a:t>리어</a:t>
            </a:r>
            <a:r>
              <a:rPr sz="2400" spc="-459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400" spc="645" dirty="0">
                <a:solidFill>
                  <a:srgbClr val="001F5F"/>
                </a:solidFill>
                <a:latin typeface="휴먼아미체"/>
                <a:cs typeface="휴먼아미체"/>
              </a:rPr>
              <a:t>왕</a:t>
            </a:r>
            <a:r>
              <a:rPr sz="2400" spc="-1340" dirty="0">
                <a:solidFill>
                  <a:srgbClr val="001F5F"/>
                </a:solidFill>
                <a:latin typeface="휴먼아미체"/>
                <a:cs typeface="휴먼아미체"/>
              </a:rPr>
              <a:t>》</a:t>
            </a:r>
            <a:r>
              <a:rPr sz="24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&lt;/P&gt;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1F5F"/>
                </a:solidFill>
                <a:latin typeface="한컴산뜻돋움"/>
                <a:cs typeface="한컴산뜻돋움"/>
              </a:rPr>
              <a:t>&lt;P&gt;</a:t>
            </a:r>
            <a:r>
              <a:rPr sz="2400" spc="-1340" dirty="0">
                <a:solidFill>
                  <a:srgbClr val="001F5F"/>
                </a:solidFill>
                <a:latin typeface="휴먼아미체"/>
                <a:cs typeface="휴먼아미체"/>
              </a:rPr>
              <a:t>《</a:t>
            </a:r>
            <a:r>
              <a:rPr sz="2400" spc="865" dirty="0">
                <a:solidFill>
                  <a:srgbClr val="001F5F"/>
                </a:solidFill>
                <a:latin typeface="휴먼아미체"/>
                <a:cs typeface="휴먼아미체"/>
              </a:rPr>
              <a:t>오셀로</a:t>
            </a:r>
            <a:r>
              <a:rPr sz="2400" spc="-1340" dirty="0">
                <a:solidFill>
                  <a:srgbClr val="001F5F"/>
                </a:solidFill>
                <a:latin typeface="휴먼아미체"/>
                <a:cs typeface="휴먼아미체"/>
              </a:rPr>
              <a:t>》</a:t>
            </a:r>
            <a:r>
              <a:rPr sz="24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&lt;/P&gt;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&lt;/BODY&gt;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&lt;/HTML&gt;</a:t>
            </a:r>
            <a:endParaRPr sz="2400">
              <a:latin typeface="한컴산뜻돋움"/>
              <a:cs typeface="한컴산뜻돋움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6368" y="1891364"/>
            <a:ext cx="4319476" cy="45324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02403-31B3-64FF-1744-F9F11D719158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태그 스타일과 클래스 스타일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41948" y="925632"/>
            <a:ext cx="172021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10" dirty="0" err="1">
                <a:solidFill>
                  <a:srgbClr val="00AFEF"/>
                </a:solidFill>
                <a:latin typeface="나눔고딕 ExtraBold"/>
                <a:cs typeface="나눔고딕 ExtraBold"/>
              </a:rPr>
              <a:t>태그스타일</a:t>
            </a:r>
            <a:endParaRPr sz="2400" dirty="0">
              <a:latin typeface="나눔고딕 ExtraBold"/>
              <a:cs typeface="나눔고딕 ExtraBold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672622" y="1171376"/>
            <a:ext cx="4740275" cy="5358765"/>
            <a:chOff x="6672622" y="1171376"/>
            <a:chExt cx="4740275" cy="53587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07260" y="1284050"/>
              <a:ext cx="4705477" cy="50778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2622" y="1171376"/>
              <a:ext cx="4668096" cy="1294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14642" y="6196939"/>
              <a:ext cx="4221799" cy="332632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69AC11D-0A85-7EBD-216F-F11D4D6C8B2B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태그 스타일과 클래스 스타일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D3FBC8-BF26-D5A1-ADF1-B26E963A745E}"/>
              </a:ext>
            </a:extLst>
          </p:cNvPr>
          <p:cNvSpPr txBox="1"/>
          <p:nvPr/>
        </p:nvSpPr>
        <p:spPr>
          <a:xfrm>
            <a:off x="441948" y="1695161"/>
            <a:ext cx="53927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만일 예로 든 소스에서 &lt;STYLE&gt; 태그부터 &lt;/STYLE&gt; </a:t>
            </a:r>
            <a:r>
              <a:rPr lang="ko-KR" altLang="en-US" dirty="0" err="1"/>
              <a:t>태그까지를</a:t>
            </a:r>
            <a:r>
              <a:rPr lang="ko-KR" altLang="en-US" dirty="0"/>
              <a:t> 지워 버린다면, 즉 </a:t>
            </a:r>
            <a:r>
              <a:rPr lang="ko-KR" altLang="en-US" b="1" dirty="0">
                <a:solidFill>
                  <a:srgbClr val="FF0000"/>
                </a:solidFill>
              </a:rPr>
              <a:t>스타일 시트를 정의하지 않는다면</a:t>
            </a:r>
            <a:r>
              <a:rPr lang="ko-KR" altLang="en-US" dirty="0"/>
              <a:t> 다음과 같은 문서가 될 것이다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2" y="2571749"/>
            <a:ext cx="3633470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1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 err="1">
                <a:solidFill>
                  <a:schemeClr val="bg1"/>
                </a:solidFill>
              </a:rPr>
              <a:t>선택자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655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1" y="2571749"/>
            <a:ext cx="4343945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2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>
                <a:solidFill>
                  <a:schemeClr val="bg1"/>
                </a:solidFill>
              </a:rPr>
              <a:t>아이디선택자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573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05865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8739" y="22329"/>
            <a:ext cx="47802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75" dirty="0">
                <a:solidFill>
                  <a:srgbClr val="FFFFFF"/>
                </a:solidFill>
                <a:latin typeface="나눔고딕"/>
                <a:cs typeface="나눔고딕"/>
              </a:rPr>
              <a:t>02.</a:t>
            </a:r>
            <a:r>
              <a:rPr sz="2800" b="1" spc="-125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100" dirty="0">
                <a:solidFill>
                  <a:srgbClr val="FFFFFF"/>
                </a:solidFill>
                <a:latin typeface="나눔고딕"/>
                <a:cs typeface="나눔고딕"/>
              </a:rPr>
              <a:t>태그</a:t>
            </a:r>
            <a:r>
              <a:rPr sz="2800" b="1" spc="-85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105" dirty="0">
                <a:solidFill>
                  <a:srgbClr val="FFFFFF"/>
                </a:solidFill>
                <a:latin typeface="나눔고딕"/>
                <a:cs typeface="나눔고딕"/>
              </a:rPr>
              <a:t>스타일과 </a:t>
            </a:r>
            <a:r>
              <a:rPr sz="2800" b="1" spc="-100" dirty="0">
                <a:solidFill>
                  <a:srgbClr val="FFFFFF"/>
                </a:solidFill>
                <a:latin typeface="나눔고딕"/>
                <a:cs typeface="나눔고딕"/>
              </a:rPr>
              <a:t>클래스</a:t>
            </a:r>
            <a:r>
              <a:rPr sz="2800" b="1" spc="-85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25" dirty="0">
                <a:solidFill>
                  <a:srgbClr val="FFFFFF"/>
                </a:solidFill>
                <a:latin typeface="나눔고딕"/>
                <a:cs typeface="나눔고딕"/>
              </a:rPr>
              <a:t>스타일</a:t>
            </a:r>
            <a:endParaRPr sz="2800">
              <a:latin typeface="나눔고딕"/>
              <a:cs typeface="나눔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6248" y="792528"/>
            <a:ext cx="3086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solidFill>
                  <a:srgbClr val="00AFEF"/>
                </a:solidFill>
                <a:latin typeface="한컴산뜻돋움"/>
                <a:cs typeface="한컴산뜻돋움"/>
              </a:rPr>
              <a:t>named</a:t>
            </a:r>
            <a:r>
              <a:rPr sz="2400" b="1" spc="-10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클래스</a:t>
            </a:r>
            <a:r>
              <a:rPr sz="2400" b="1" spc="-13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8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스타일</a:t>
            </a:r>
            <a:endParaRPr sz="2400" dirty="0">
              <a:latin typeface="나눔고딕 ExtraBold"/>
              <a:cs typeface="나눔고딕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52019" y="3503799"/>
            <a:ext cx="6306185" cy="1793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3600" spc="965" dirty="0">
                <a:latin typeface="휴먼아미체"/>
                <a:cs typeface="휴먼아미체"/>
              </a:rPr>
              <a:t>같은</a:t>
            </a:r>
            <a:r>
              <a:rPr sz="3600" spc="-365" dirty="0">
                <a:latin typeface="휴먼아미체"/>
                <a:cs typeface="휴먼아미체"/>
              </a:rPr>
              <a:t> </a:t>
            </a:r>
            <a:r>
              <a:rPr sz="3600" spc="1060" dirty="0">
                <a:latin typeface="휴먼아미체"/>
                <a:cs typeface="휴먼아미체"/>
              </a:rPr>
              <a:t>클래스</a:t>
            </a:r>
            <a:r>
              <a:rPr sz="3600" spc="-360" dirty="0">
                <a:latin typeface="휴먼아미체"/>
                <a:cs typeface="휴먼아미체"/>
              </a:rPr>
              <a:t> </a:t>
            </a:r>
            <a:r>
              <a:rPr sz="3600" spc="1120" dirty="0">
                <a:latin typeface="휴먼아미체"/>
                <a:cs typeface="휴먼아미체"/>
              </a:rPr>
              <a:t>스타일을</a:t>
            </a:r>
            <a:r>
              <a:rPr sz="3600" spc="-330" dirty="0">
                <a:latin typeface="휴먼아미체"/>
                <a:cs typeface="휴먼아미체"/>
              </a:rPr>
              <a:t> </a:t>
            </a:r>
            <a:r>
              <a:rPr sz="3600" spc="1095" dirty="0">
                <a:latin typeface="휴먼아미체"/>
                <a:cs typeface="휴먼아미체"/>
              </a:rPr>
              <a:t>사용하더라도 </a:t>
            </a:r>
            <a:r>
              <a:rPr sz="4400" b="1" spc="-565" dirty="0">
                <a:latin typeface="나눔고딕 ExtraBold"/>
                <a:cs typeface="나눔고딕 ExtraBold"/>
              </a:rPr>
              <a:t>조금씩</a:t>
            </a:r>
            <a:r>
              <a:rPr sz="4400" b="1" spc="254" dirty="0">
                <a:latin typeface="나눔고딕 ExtraBold"/>
                <a:cs typeface="나눔고딕 ExtraBold"/>
              </a:rPr>
              <a:t> </a:t>
            </a:r>
            <a:r>
              <a:rPr sz="4400" b="1" spc="-555" dirty="0">
                <a:latin typeface="나눔고딕 ExtraBold"/>
                <a:cs typeface="나눔고딕 ExtraBold"/>
              </a:rPr>
              <a:t>다르게</a:t>
            </a:r>
            <a:r>
              <a:rPr sz="4400" b="1" spc="245" dirty="0">
                <a:latin typeface="나눔고딕 ExtraBold"/>
                <a:cs typeface="나눔고딕 ExtraBold"/>
              </a:rPr>
              <a:t> </a:t>
            </a:r>
            <a:r>
              <a:rPr sz="4400" b="1" spc="315" dirty="0">
                <a:latin typeface="나눔고딕 ExtraBold"/>
                <a:cs typeface="나눔고딕 ExtraBold"/>
              </a:rPr>
              <a:t>변형</a:t>
            </a:r>
            <a:r>
              <a:rPr sz="3600" spc="315" dirty="0">
                <a:latin typeface="휴먼아미체"/>
                <a:cs typeface="휴먼아미체"/>
              </a:rPr>
              <a:t>하고</a:t>
            </a:r>
            <a:r>
              <a:rPr sz="3600" spc="-350" dirty="0">
                <a:latin typeface="휴먼아미체"/>
                <a:cs typeface="휴먼아미체"/>
              </a:rPr>
              <a:t> </a:t>
            </a:r>
            <a:r>
              <a:rPr sz="3600" spc="1060" dirty="0">
                <a:latin typeface="휴먼아미체"/>
                <a:cs typeface="휴먼아미체"/>
              </a:rPr>
              <a:t>싶을</a:t>
            </a:r>
            <a:r>
              <a:rPr sz="3600" spc="-345" dirty="0">
                <a:latin typeface="휴먼아미체"/>
                <a:cs typeface="휴먼아미체"/>
              </a:rPr>
              <a:t> </a:t>
            </a:r>
            <a:r>
              <a:rPr sz="3600" spc="725" dirty="0">
                <a:latin typeface="휴먼아미체"/>
                <a:cs typeface="휴먼아미체"/>
              </a:rPr>
              <a:t>때 </a:t>
            </a:r>
            <a:r>
              <a:rPr sz="3600" spc="1160" dirty="0">
                <a:latin typeface="휴먼아미체"/>
                <a:cs typeface="휴먼아미체"/>
              </a:rPr>
              <a:t>사용</a:t>
            </a:r>
            <a:endParaRPr sz="3600">
              <a:latin typeface="휴먼아미체"/>
              <a:cs typeface="휴먼아미체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0196" y="6542845"/>
            <a:ext cx="3664585" cy="218440"/>
          </a:xfrm>
          <a:custGeom>
            <a:avLst/>
            <a:gdLst/>
            <a:ahLst/>
            <a:cxnLst/>
            <a:rect l="l" t="t" r="r" b="b"/>
            <a:pathLst>
              <a:path w="3664585" h="218440">
                <a:moveTo>
                  <a:pt x="3555301" y="0"/>
                </a:moveTo>
                <a:lnTo>
                  <a:pt x="108953" y="0"/>
                </a:lnTo>
                <a:lnTo>
                  <a:pt x="66544" y="8562"/>
                </a:lnTo>
                <a:lnTo>
                  <a:pt x="31911" y="31911"/>
                </a:lnTo>
                <a:lnTo>
                  <a:pt x="8562" y="66544"/>
                </a:lnTo>
                <a:lnTo>
                  <a:pt x="0" y="108953"/>
                </a:lnTo>
                <a:lnTo>
                  <a:pt x="8562" y="151360"/>
                </a:lnTo>
                <a:lnTo>
                  <a:pt x="31911" y="185988"/>
                </a:lnTo>
                <a:lnTo>
                  <a:pt x="66544" y="209333"/>
                </a:lnTo>
                <a:lnTo>
                  <a:pt x="108953" y="217893"/>
                </a:lnTo>
                <a:lnTo>
                  <a:pt x="3555301" y="217893"/>
                </a:lnTo>
                <a:lnTo>
                  <a:pt x="3597710" y="209333"/>
                </a:lnTo>
                <a:lnTo>
                  <a:pt x="3632342" y="185988"/>
                </a:lnTo>
                <a:lnTo>
                  <a:pt x="3655692" y="151360"/>
                </a:lnTo>
                <a:lnTo>
                  <a:pt x="3664254" y="108953"/>
                </a:lnTo>
                <a:lnTo>
                  <a:pt x="3655692" y="66544"/>
                </a:lnTo>
                <a:lnTo>
                  <a:pt x="3632342" y="31911"/>
                </a:lnTo>
                <a:lnTo>
                  <a:pt x="3597710" y="8562"/>
                </a:lnTo>
                <a:lnTo>
                  <a:pt x="3555301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80444" y="6546207"/>
            <a:ext cx="3176270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50" spc="204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04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204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9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395" dirty="0">
                <a:solidFill>
                  <a:srgbClr val="585858"/>
                </a:solidFill>
                <a:latin typeface="휴먼아미체"/>
                <a:cs typeface="휴먼아미체"/>
              </a:rPr>
              <a:t>프로그램</a:t>
            </a:r>
            <a:r>
              <a:rPr sz="1050" spc="-21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315" dirty="0">
                <a:solidFill>
                  <a:srgbClr val="585858"/>
                </a:solidFill>
                <a:latin typeface="휴먼아미체"/>
                <a:cs typeface="휴먼아미체"/>
              </a:rPr>
              <a:t>짜기</a:t>
            </a:r>
            <a:r>
              <a:rPr sz="1050" spc="5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-10" dirty="0">
                <a:solidFill>
                  <a:srgbClr val="585858"/>
                </a:solidFill>
                <a:latin typeface="한컴산뜻돋움"/>
                <a:cs typeface="한컴산뜻돋움"/>
                <a:hlinkClick r:id="rId3"/>
              </a:rPr>
              <a:t>http://www.imagetoday.co.kr</a:t>
            </a:r>
            <a:endParaRPr sz="1050">
              <a:latin typeface="한컴산뜻돋움"/>
              <a:cs typeface="한컴산뜻돋움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33350" y="2778340"/>
            <a:ext cx="3867150" cy="4079875"/>
            <a:chOff x="133350" y="2778340"/>
            <a:chExt cx="3867150" cy="407987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6720" y="6541325"/>
              <a:ext cx="219417" cy="21941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75432" y="5799405"/>
              <a:ext cx="919010" cy="90626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80536" y="6427076"/>
              <a:ext cx="519404" cy="43092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457" y="2778340"/>
              <a:ext cx="919010" cy="90625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350" y="4116416"/>
              <a:ext cx="919019" cy="906264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05450" y="1393172"/>
            <a:ext cx="4354195" cy="1694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6570"/>
              </a:lnSpc>
              <a:spcBef>
                <a:spcPts val="100"/>
              </a:spcBef>
            </a:pPr>
            <a:r>
              <a:rPr sz="6000" b="1" spc="-640" dirty="0">
                <a:solidFill>
                  <a:srgbClr val="5F4679"/>
                </a:solidFill>
                <a:latin typeface="나눔고딕 ExtraBold"/>
                <a:cs typeface="나눔고딕 ExtraBold"/>
              </a:rPr>
              <a:t>named</a:t>
            </a:r>
            <a:endParaRPr sz="6000">
              <a:latin typeface="나눔고딕 ExtraBold"/>
              <a:cs typeface="나눔고딕 ExtraBold"/>
            </a:endParaRPr>
          </a:p>
          <a:p>
            <a:pPr marL="12700">
              <a:lnSpc>
                <a:spcPts val="6570"/>
              </a:lnSpc>
            </a:pPr>
            <a:r>
              <a:rPr sz="6000" b="1" spc="-155" dirty="0">
                <a:solidFill>
                  <a:srgbClr val="5F4679"/>
                </a:solidFill>
                <a:latin typeface="나눔고딕 ExtraBold"/>
                <a:cs typeface="나눔고딕 ExtraBold"/>
              </a:rPr>
              <a:t>클래스</a:t>
            </a:r>
            <a:r>
              <a:rPr sz="6000" b="1" spc="-480" dirty="0">
                <a:solidFill>
                  <a:srgbClr val="5F4679"/>
                </a:solidFill>
                <a:latin typeface="나눔고딕 ExtraBold"/>
                <a:cs typeface="나눔고딕 ExtraBold"/>
              </a:rPr>
              <a:t> </a:t>
            </a:r>
            <a:r>
              <a:rPr sz="6000" b="1" spc="-155" dirty="0">
                <a:solidFill>
                  <a:srgbClr val="5F4679"/>
                </a:solidFill>
                <a:latin typeface="나눔고딕 ExtraBold"/>
                <a:cs typeface="나눔고딕 ExtraBold"/>
              </a:rPr>
              <a:t>스타일</a:t>
            </a:r>
            <a:endParaRPr sz="6000">
              <a:latin typeface="나눔고딕 ExtraBold"/>
              <a:cs typeface="나눔고딕 Extra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0" y="2288681"/>
            <a:ext cx="1708150" cy="2729865"/>
          </a:xfrm>
          <a:custGeom>
            <a:avLst/>
            <a:gdLst/>
            <a:ahLst/>
            <a:cxnLst/>
            <a:rect l="l" t="t" r="r" b="b"/>
            <a:pathLst>
              <a:path w="1708150" h="2729865">
                <a:moveTo>
                  <a:pt x="301447" y="0"/>
                </a:moveTo>
                <a:lnTo>
                  <a:pt x="252074" y="825"/>
                </a:lnTo>
                <a:lnTo>
                  <a:pt x="203129" y="3283"/>
                </a:lnTo>
                <a:lnTo>
                  <a:pt x="154639" y="7347"/>
                </a:lnTo>
                <a:lnTo>
                  <a:pt x="106632" y="12989"/>
                </a:lnTo>
                <a:lnTo>
                  <a:pt x="59136" y="20183"/>
                </a:lnTo>
                <a:lnTo>
                  <a:pt x="12179" y="28902"/>
                </a:lnTo>
                <a:lnTo>
                  <a:pt x="0" y="31584"/>
                </a:lnTo>
                <a:lnTo>
                  <a:pt x="0" y="2698217"/>
                </a:lnTo>
                <a:lnTo>
                  <a:pt x="59136" y="2709617"/>
                </a:lnTo>
                <a:lnTo>
                  <a:pt x="106632" y="2716811"/>
                </a:lnTo>
                <a:lnTo>
                  <a:pt x="154639" y="2722454"/>
                </a:lnTo>
                <a:lnTo>
                  <a:pt x="203129" y="2726517"/>
                </a:lnTo>
                <a:lnTo>
                  <a:pt x="252074" y="2728976"/>
                </a:lnTo>
                <a:lnTo>
                  <a:pt x="301447" y="2729801"/>
                </a:lnTo>
                <a:lnTo>
                  <a:pt x="350819" y="2728976"/>
                </a:lnTo>
                <a:lnTo>
                  <a:pt x="399765" y="2726517"/>
                </a:lnTo>
                <a:lnTo>
                  <a:pt x="448255" y="2722454"/>
                </a:lnTo>
                <a:lnTo>
                  <a:pt x="496262" y="2716811"/>
                </a:lnTo>
                <a:lnTo>
                  <a:pt x="543758" y="2709617"/>
                </a:lnTo>
                <a:lnTo>
                  <a:pt x="590715" y="2700899"/>
                </a:lnTo>
                <a:lnTo>
                  <a:pt x="637106" y="2690683"/>
                </a:lnTo>
                <a:lnTo>
                  <a:pt x="682901" y="2678997"/>
                </a:lnTo>
                <a:lnTo>
                  <a:pt x="728075" y="2665867"/>
                </a:lnTo>
                <a:lnTo>
                  <a:pt x="772598" y="2651322"/>
                </a:lnTo>
                <a:lnTo>
                  <a:pt x="816442" y="2635387"/>
                </a:lnTo>
                <a:lnTo>
                  <a:pt x="859580" y="2618090"/>
                </a:lnTo>
                <a:lnTo>
                  <a:pt x="901985" y="2599458"/>
                </a:lnTo>
                <a:lnTo>
                  <a:pt x="943627" y="2579518"/>
                </a:lnTo>
                <a:lnTo>
                  <a:pt x="984479" y="2558297"/>
                </a:lnTo>
                <a:lnTo>
                  <a:pt x="1024514" y="2535823"/>
                </a:lnTo>
                <a:lnTo>
                  <a:pt x="1063703" y="2512122"/>
                </a:lnTo>
                <a:lnTo>
                  <a:pt x="1102018" y="2487221"/>
                </a:lnTo>
                <a:lnTo>
                  <a:pt x="1139432" y="2461147"/>
                </a:lnTo>
                <a:lnTo>
                  <a:pt x="1175917" y="2433928"/>
                </a:lnTo>
                <a:lnTo>
                  <a:pt x="1211444" y="2405590"/>
                </a:lnTo>
                <a:lnTo>
                  <a:pt x="1245986" y="2376161"/>
                </a:lnTo>
                <a:lnTo>
                  <a:pt x="1279516" y="2345668"/>
                </a:lnTo>
                <a:lnTo>
                  <a:pt x="1312004" y="2314137"/>
                </a:lnTo>
                <a:lnTo>
                  <a:pt x="1343424" y="2281596"/>
                </a:lnTo>
                <a:lnTo>
                  <a:pt x="1373747" y="2248072"/>
                </a:lnTo>
                <a:lnTo>
                  <a:pt x="1402945" y="2213592"/>
                </a:lnTo>
                <a:lnTo>
                  <a:pt x="1430991" y="2178183"/>
                </a:lnTo>
                <a:lnTo>
                  <a:pt x="1457857" y="2141872"/>
                </a:lnTo>
                <a:lnTo>
                  <a:pt x="1483514" y="2104686"/>
                </a:lnTo>
                <a:lnTo>
                  <a:pt x="1507935" y="2066652"/>
                </a:lnTo>
                <a:lnTo>
                  <a:pt x="1531093" y="2027797"/>
                </a:lnTo>
                <a:lnTo>
                  <a:pt x="1552958" y="1988149"/>
                </a:lnTo>
                <a:lnTo>
                  <a:pt x="1573504" y="1947734"/>
                </a:lnTo>
                <a:lnTo>
                  <a:pt x="1592702" y="1906580"/>
                </a:lnTo>
                <a:lnTo>
                  <a:pt x="1610524" y="1864713"/>
                </a:lnTo>
                <a:lnTo>
                  <a:pt x="1626943" y="1822161"/>
                </a:lnTo>
                <a:lnTo>
                  <a:pt x="1641930" y="1778950"/>
                </a:lnTo>
                <a:lnTo>
                  <a:pt x="1655459" y="1735108"/>
                </a:lnTo>
                <a:lnTo>
                  <a:pt x="1667500" y="1690662"/>
                </a:lnTo>
                <a:lnTo>
                  <a:pt x="1678026" y="1645639"/>
                </a:lnTo>
                <a:lnTo>
                  <a:pt x="1687010" y="1600065"/>
                </a:lnTo>
                <a:lnTo>
                  <a:pt x="1694422" y="1553969"/>
                </a:lnTo>
                <a:lnTo>
                  <a:pt x="1700236" y="1507376"/>
                </a:lnTo>
                <a:lnTo>
                  <a:pt x="1704423" y="1460315"/>
                </a:lnTo>
                <a:lnTo>
                  <a:pt x="1706956" y="1412812"/>
                </a:lnTo>
                <a:lnTo>
                  <a:pt x="1707807" y="1364894"/>
                </a:lnTo>
                <a:lnTo>
                  <a:pt x="1706956" y="1316977"/>
                </a:lnTo>
                <a:lnTo>
                  <a:pt x="1704423" y="1269474"/>
                </a:lnTo>
                <a:lnTo>
                  <a:pt x="1700236" y="1222414"/>
                </a:lnTo>
                <a:lnTo>
                  <a:pt x="1694422" y="1175822"/>
                </a:lnTo>
                <a:lnTo>
                  <a:pt x="1687010" y="1129726"/>
                </a:lnTo>
                <a:lnTo>
                  <a:pt x="1678026" y="1084154"/>
                </a:lnTo>
                <a:lnTo>
                  <a:pt x="1667500" y="1039131"/>
                </a:lnTo>
                <a:lnTo>
                  <a:pt x="1655459" y="994685"/>
                </a:lnTo>
                <a:lnTo>
                  <a:pt x="1641930" y="950844"/>
                </a:lnTo>
                <a:lnTo>
                  <a:pt x="1626943" y="907634"/>
                </a:lnTo>
                <a:lnTo>
                  <a:pt x="1610524" y="865082"/>
                </a:lnTo>
                <a:lnTo>
                  <a:pt x="1592702" y="823215"/>
                </a:lnTo>
                <a:lnTo>
                  <a:pt x="1573504" y="782061"/>
                </a:lnTo>
                <a:lnTo>
                  <a:pt x="1552958" y="741647"/>
                </a:lnTo>
                <a:lnTo>
                  <a:pt x="1531093" y="701999"/>
                </a:lnTo>
                <a:lnTo>
                  <a:pt x="1507935" y="663145"/>
                </a:lnTo>
                <a:lnTo>
                  <a:pt x="1483514" y="625111"/>
                </a:lnTo>
                <a:lnTo>
                  <a:pt x="1457857" y="587926"/>
                </a:lnTo>
                <a:lnTo>
                  <a:pt x="1430991" y="551615"/>
                </a:lnTo>
                <a:lnTo>
                  <a:pt x="1402945" y="516206"/>
                </a:lnTo>
                <a:lnTo>
                  <a:pt x="1373747" y="481726"/>
                </a:lnTo>
                <a:lnTo>
                  <a:pt x="1343424" y="448202"/>
                </a:lnTo>
                <a:lnTo>
                  <a:pt x="1312004" y="415662"/>
                </a:lnTo>
                <a:lnTo>
                  <a:pt x="1279516" y="384131"/>
                </a:lnTo>
                <a:lnTo>
                  <a:pt x="1245986" y="353638"/>
                </a:lnTo>
                <a:lnTo>
                  <a:pt x="1211444" y="324209"/>
                </a:lnTo>
                <a:lnTo>
                  <a:pt x="1175917" y="295872"/>
                </a:lnTo>
                <a:lnTo>
                  <a:pt x="1139432" y="268653"/>
                </a:lnTo>
                <a:lnTo>
                  <a:pt x="1102018" y="242579"/>
                </a:lnTo>
                <a:lnTo>
                  <a:pt x="1063703" y="217678"/>
                </a:lnTo>
                <a:lnTo>
                  <a:pt x="1024514" y="193977"/>
                </a:lnTo>
                <a:lnTo>
                  <a:pt x="984479" y="171503"/>
                </a:lnTo>
                <a:lnTo>
                  <a:pt x="943627" y="150282"/>
                </a:lnTo>
                <a:lnTo>
                  <a:pt x="901985" y="130342"/>
                </a:lnTo>
                <a:lnTo>
                  <a:pt x="859580" y="111710"/>
                </a:lnTo>
                <a:lnTo>
                  <a:pt x="816442" y="94414"/>
                </a:lnTo>
                <a:lnTo>
                  <a:pt x="772598" y="78479"/>
                </a:lnTo>
                <a:lnTo>
                  <a:pt x="728075" y="63933"/>
                </a:lnTo>
                <a:lnTo>
                  <a:pt x="682901" y="50804"/>
                </a:lnTo>
                <a:lnTo>
                  <a:pt x="637106" y="39117"/>
                </a:lnTo>
                <a:lnTo>
                  <a:pt x="590715" y="28902"/>
                </a:lnTo>
                <a:lnTo>
                  <a:pt x="543758" y="20183"/>
                </a:lnTo>
                <a:lnTo>
                  <a:pt x="496262" y="12989"/>
                </a:lnTo>
                <a:lnTo>
                  <a:pt x="448255" y="7347"/>
                </a:lnTo>
                <a:lnTo>
                  <a:pt x="399765" y="3283"/>
                </a:lnTo>
                <a:lnTo>
                  <a:pt x="350819" y="825"/>
                </a:lnTo>
                <a:lnTo>
                  <a:pt x="301447" y="0"/>
                </a:lnTo>
                <a:close/>
              </a:path>
            </a:pathLst>
          </a:custGeom>
          <a:solidFill>
            <a:srgbClr val="5055D7">
              <a:alpha val="509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7616" y="2172222"/>
            <a:ext cx="232917" cy="23291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54074" y="2163005"/>
            <a:ext cx="11235055" cy="18902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0" marR="754380">
              <a:lnSpc>
                <a:spcPct val="100000"/>
              </a:lnSpc>
            </a:pPr>
            <a:r>
              <a:rPr sz="2400" spc="770" dirty="0" err="1">
                <a:latin typeface="휴먼아미체"/>
                <a:cs typeface="휴먼아미체"/>
              </a:rPr>
              <a:t>예를</a:t>
            </a:r>
            <a:r>
              <a:rPr sz="2400" spc="-470" dirty="0">
                <a:latin typeface="휴먼아미체"/>
                <a:cs typeface="휴먼아미체"/>
              </a:rPr>
              <a:t> </a:t>
            </a:r>
            <a:r>
              <a:rPr sz="2400" spc="905" dirty="0">
                <a:latin typeface="휴먼아미체"/>
                <a:cs typeface="휴먼아미체"/>
              </a:rPr>
              <a:t>들어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280" dirty="0">
                <a:latin typeface="한컴산뜻돋움"/>
                <a:cs typeface="한컴산뜻돋움"/>
              </a:rPr>
              <a:t>blue</a:t>
            </a:r>
            <a:r>
              <a:rPr sz="2400" spc="280" dirty="0">
                <a:latin typeface="휴먼아미체"/>
                <a:cs typeface="휴먼아미체"/>
              </a:rPr>
              <a:t>라는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65" dirty="0">
                <a:latin typeface="휴먼아미체"/>
                <a:cs typeface="휴먼아미체"/>
              </a:rPr>
              <a:t>클래스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80" dirty="0">
                <a:latin typeface="휴먼아미체"/>
                <a:cs typeface="휴먼아미체"/>
              </a:rPr>
              <a:t>스타일을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785" dirty="0">
                <a:latin typeface="휴먼아미체"/>
                <a:cs typeface="휴먼아미체"/>
              </a:rPr>
              <a:t>사용하는데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905" dirty="0">
                <a:latin typeface="휴먼아미체"/>
                <a:cs typeface="휴먼아미체"/>
              </a:rPr>
              <a:t>특정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40" dirty="0">
                <a:latin typeface="휴먼아미체"/>
                <a:cs typeface="휴먼아미체"/>
              </a:rPr>
              <a:t>부분에서</a:t>
            </a:r>
            <a:r>
              <a:rPr sz="2400" spc="-470" dirty="0">
                <a:latin typeface="휴먼아미체"/>
                <a:cs typeface="휴먼아미체"/>
              </a:rPr>
              <a:t> </a:t>
            </a:r>
            <a:r>
              <a:rPr sz="2400" spc="850" dirty="0">
                <a:latin typeface="휴먼아미체"/>
                <a:cs typeface="휴먼아미체"/>
              </a:rPr>
              <a:t>글자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44" dirty="0">
                <a:latin typeface="휴먼아미체"/>
                <a:cs typeface="휴먼아미체"/>
              </a:rPr>
              <a:t>크기를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조금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30" dirty="0">
                <a:latin typeface="휴먼아미체"/>
                <a:cs typeface="휴먼아미체"/>
              </a:rPr>
              <a:t>더 </a:t>
            </a:r>
            <a:r>
              <a:rPr sz="2400" spc="770" dirty="0">
                <a:latin typeface="휴먼아미체"/>
                <a:cs typeface="휴먼아미체"/>
              </a:rPr>
              <a:t>크게</a:t>
            </a:r>
            <a:r>
              <a:rPr sz="2400" spc="-470" dirty="0">
                <a:latin typeface="휴먼아미체"/>
                <a:cs typeface="휴먼아미체"/>
              </a:rPr>
              <a:t> </a:t>
            </a:r>
            <a:r>
              <a:rPr sz="2400" spc="850" dirty="0">
                <a:latin typeface="휴먼아미체"/>
                <a:cs typeface="휴먼아미체"/>
              </a:rPr>
              <a:t>하고</a:t>
            </a:r>
            <a:r>
              <a:rPr sz="2400" spc="-470" dirty="0">
                <a:latin typeface="휴먼아미체"/>
                <a:cs typeface="휴먼아미체"/>
              </a:rPr>
              <a:t> </a:t>
            </a:r>
            <a:r>
              <a:rPr sz="2400" spc="735" dirty="0">
                <a:latin typeface="휴먼아미체"/>
                <a:cs typeface="휴먼아미체"/>
              </a:rPr>
              <a:t>싶다면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-20" dirty="0">
                <a:latin typeface="한컴산뜻돋움"/>
                <a:cs typeface="한컴산뜻돋움"/>
              </a:rPr>
              <a:t>named</a:t>
            </a:r>
            <a:r>
              <a:rPr sz="2400" spc="-110" dirty="0">
                <a:latin typeface="한컴산뜻돋움"/>
                <a:cs typeface="한컴산뜻돋움"/>
              </a:rPr>
              <a:t> </a:t>
            </a:r>
            <a:r>
              <a:rPr sz="2400" spc="865" dirty="0">
                <a:latin typeface="휴먼아미체"/>
                <a:cs typeface="휴먼아미체"/>
              </a:rPr>
              <a:t>클래스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80" dirty="0">
                <a:latin typeface="휴먼아미체"/>
                <a:cs typeface="휴먼아미체"/>
              </a:rPr>
              <a:t>스타일을</a:t>
            </a:r>
            <a:r>
              <a:rPr sz="2400" spc="-470" dirty="0">
                <a:latin typeface="휴먼아미체"/>
                <a:cs typeface="휴먼아미체"/>
              </a:rPr>
              <a:t> </a:t>
            </a:r>
            <a:r>
              <a:rPr sz="2400" spc="585" dirty="0">
                <a:latin typeface="휴먼아미체"/>
                <a:cs typeface="휴먼아미체"/>
              </a:rPr>
              <a:t>사용한다</a:t>
            </a:r>
            <a:r>
              <a:rPr sz="2400" spc="585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 marL="431800" marR="5080" indent="-635">
              <a:lnSpc>
                <a:spcPct val="100000"/>
              </a:lnSpc>
              <a:spcBef>
                <a:spcPts val="1240"/>
              </a:spcBef>
            </a:pPr>
            <a:r>
              <a:rPr sz="2400" spc="-20" dirty="0">
                <a:latin typeface="한컴산뜻돋움"/>
                <a:cs typeface="한컴산뜻돋움"/>
              </a:rPr>
              <a:t>named</a:t>
            </a:r>
            <a:r>
              <a:rPr sz="2400" spc="-105" dirty="0">
                <a:latin typeface="한컴산뜻돋움"/>
                <a:cs typeface="한컴산뜻돋움"/>
              </a:rPr>
              <a:t> </a:t>
            </a:r>
            <a:r>
              <a:rPr sz="2400" spc="865" dirty="0">
                <a:latin typeface="휴먼아미체"/>
                <a:cs typeface="휴먼아미체"/>
              </a:rPr>
              <a:t>클래스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880" dirty="0">
                <a:latin typeface="휴먼아미체"/>
                <a:cs typeface="휴먼아미체"/>
              </a:rPr>
              <a:t>스타일을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15" dirty="0">
                <a:latin typeface="휴먼아미체"/>
                <a:cs typeface="휴먼아미체"/>
              </a:rPr>
              <a:t>만들려면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3200" b="1" spc="-105" dirty="0">
                <a:latin typeface="한컴산뜻돋움"/>
                <a:cs typeface="한컴산뜻돋움"/>
              </a:rPr>
              <a:t>#</a:t>
            </a:r>
            <a:r>
              <a:rPr sz="3200" b="1" spc="-105" dirty="0">
                <a:latin typeface="나눔고딕 ExtraBold"/>
                <a:cs typeface="나눔고딕 ExtraBold"/>
              </a:rPr>
              <a:t>를</a:t>
            </a:r>
            <a:r>
              <a:rPr sz="3200" b="1" spc="-185" dirty="0">
                <a:latin typeface="나눔고딕 ExtraBold"/>
                <a:cs typeface="나눔고딕 ExtraBold"/>
              </a:rPr>
              <a:t> </a:t>
            </a:r>
            <a:r>
              <a:rPr sz="3200" b="1" spc="-190" dirty="0">
                <a:latin typeface="나눔고딕 ExtraBold"/>
                <a:cs typeface="나눔고딕 ExtraBold"/>
              </a:rPr>
              <a:t>맨</a:t>
            </a:r>
            <a:r>
              <a:rPr sz="3200" b="1" spc="-185" dirty="0">
                <a:latin typeface="나눔고딕 ExtraBold"/>
                <a:cs typeface="나눔고딕 ExtraBold"/>
              </a:rPr>
              <a:t> 앞에</a:t>
            </a:r>
            <a:r>
              <a:rPr sz="3200" b="1" spc="-190" dirty="0">
                <a:latin typeface="나눔고딕 ExtraBold"/>
                <a:cs typeface="나눔고딕 ExtraBold"/>
              </a:rPr>
              <a:t> </a:t>
            </a:r>
            <a:r>
              <a:rPr sz="3200" b="1" spc="-185" dirty="0">
                <a:latin typeface="나눔고딕 ExtraBold"/>
                <a:cs typeface="나눔고딕 ExtraBold"/>
              </a:rPr>
              <a:t>적고 </a:t>
            </a:r>
            <a:r>
              <a:rPr sz="3200" b="1" spc="-190" dirty="0">
                <a:latin typeface="나눔고딕 ExtraBold"/>
                <a:cs typeface="나눔고딕 ExtraBold"/>
              </a:rPr>
              <a:t>그</a:t>
            </a:r>
            <a:r>
              <a:rPr sz="3200" b="1" spc="-185" dirty="0">
                <a:latin typeface="나눔고딕 ExtraBold"/>
                <a:cs typeface="나눔고딕 ExtraBold"/>
              </a:rPr>
              <a:t> </a:t>
            </a:r>
            <a:r>
              <a:rPr sz="3200" b="1" spc="-180" dirty="0">
                <a:latin typeface="나눔고딕 ExtraBold"/>
                <a:cs typeface="나눔고딕 ExtraBold"/>
              </a:rPr>
              <a:t>다음에</a:t>
            </a:r>
            <a:r>
              <a:rPr sz="3200" b="1" spc="-204" dirty="0">
                <a:latin typeface="나눔고딕 ExtraBold"/>
                <a:cs typeface="나눔고딕 ExtraBold"/>
              </a:rPr>
              <a:t> </a:t>
            </a:r>
            <a:r>
              <a:rPr sz="3200" b="1" spc="-180" dirty="0">
                <a:latin typeface="나눔고딕 ExtraBold"/>
                <a:cs typeface="나눔고딕 ExtraBold"/>
              </a:rPr>
              <a:t>스타일</a:t>
            </a:r>
            <a:r>
              <a:rPr sz="3200" b="1" spc="-210" dirty="0">
                <a:latin typeface="나눔고딕 ExtraBold"/>
                <a:cs typeface="나눔고딕 ExtraBold"/>
              </a:rPr>
              <a:t> </a:t>
            </a:r>
            <a:r>
              <a:rPr sz="3200" b="1" spc="200" dirty="0">
                <a:latin typeface="나눔고딕 ExtraBold"/>
                <a:cs typeface="나눔고딕 ExtraBold"/>
              </a:rPr>
              <a:t>이름</a:t>
            </a:r>
            <a:r>
              <a:rPr sz="2400" spc="200" dirty="0">
                <a:latin typeface="휴먼아미체"/>
                <a:cs typeface="휴먼아미체"/>
              </a:rPr>
              <a:t>을 </a:t>
            </a:r>
            <a:r>
              <a:rPr sz="2400" spc="615" dirty="0">
                <a:latin typeface="휴먼아미체"/>
                <a:cs typeface="휴먼아미체"/>
              </a:rPr>
              <a:t>넣는다</a:t>
            </a:r>
            <a:r>
              <a:rPr sz="2400" spc="615" dirty="0">
                <a:latin typeface="한컴산뜻돋움"/>
                <a:cs typeface="한컴산뜻돋움"/>
              </a:rPr>
              <a:t>.</a:t>
            </a:r>
            <a:r>
              <a:rPr sz="2400" spc="-125" dirty="0">
                <a:latin typeface="한컴산뜻돋움"/>
                <a:cs typeface="한컴산뜻돋움"/>
              </a:rPr>
              <a:t> </a:t>
            </a:r>
            <a:r>
              <a:rPr sz="2400" spc="944" dirty="0">
                <a:latin typeface="휴먼아미체"/>
                <a:cs typeface="휴먼아미체"/>
              </a:rPr>
              <a:t>그리고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90" dirty="0">
                <a:latin typeface="휴먼아미체"/>
                <a:cs typeface="휴먼아미체"/>
              </a:rPr>
              <a:t>이렇게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정의된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-20" dirty="0">
                <a:latin typeface="한컴산뜻돋움"/>
                <a:cs typeface="한컴산뜻돋움"/>
              </a:rPr>
              <a:t>named</a:t>
            </a:r>
            <a:r>
              <a:rPr sz="2400" spc="-100" dirty="0">
                <a:latin typeface="한컴산뜻돋움"/>
                <a:cs typeface="한컴산뜻돋움"/>
              </a:rPr>
              <a:t> </a:t>
            </a:r>
            <a:r>
              <a:rPr sz="2400" spc="894" dirty="0">
                <a:latin typeface="휴먼아미체"/>
                <a:cs typeface="휴먼아미체"/>
              </a:rPr>
              <a:t>클래스는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3200" b="1" dirty="0">
                <a:latin typeface="한컴산뜻돋움"/>
                <a:cs typeface="한컴산뜻돋움"/>
              </a:rPr>
              <a:t>ID</a:t>
            </a:r>
            <a:r>
              <a:rPr sz="3200" b="1" spc="-145" dirty="0">
                <a:latin typeface="한컴산뜻돋움"/>
                <a:cs typeface="한컴산뜻돋움"/>
              </a:rPr>
              <a:t> </a:t>
            </a:r>
            <a:r>
              <a:rPr sz="3200" b="1" spc="225" dirty="0">
                <a:latin typeface="나눔고딕 ExtraBold"/>
                <a:cs typeface="나눔고딕 ExtraBold"/>
              </a:rPr>
              <a:t>속성</a:t>
            </a:r>
            <a:r>
              <a:rPr sz="2400" spc="225" dirty="0">
                <a:latin typeface="휴먼아미체"/>
                <a:cs typeface="휴먼아미체"/>
              </a:rPr>
              <a:t>을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745" dirty="0">
                <a:latin typeface="휴먼아미체"/>
                <a:cs typeface="휴먼아미체"/>
              </a:rPr>
              <a:t>사용해서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615" dirty="0">
                <a:latin typeface="휴먼아미체"/>
                <a:cs typeface="휴먼아미체"/>
              </a:rPr>
              <a:t>적용한다</a:t>
            </a:r>
            <a:r>
              <a:rPr sz="2400" spc="615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7616" y="3193626"/>
            <a:ext cx="232917" cy="232918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8110997" y="1323745"/>
            <a:ext cx="3184525" cy="2613025"/>
            <a:chOff x="8110997" y="1323745"/>
            <a:chExt cx="3184525" cy="2613025"/>
          </a:xfrm>
        </p:grpSpPr>
        <p:sp>
          <p:nvSpPr>
            <p:cNvPr id="7" name="object 7"/>
            <p:cNvSpPr/>
            <p:nvPr/>
          </p:nvSpPr>
          <p:spPr>
            <a:xfrm>
              <a:off x="8747444" y="1389187"/>
              <a:ext cx="2547620" cy="2547620"/>
            </a:xfrm>
            <a:custGeom>
              <a:avLst/>
              <a:gdLst/>
              <a:ahLst/>
              <a:cxnLst/>
              <a:rect l="l" t="t" r="r" b="b"/>
              <a:pathLst>
                <a:path w="2547620" h="2547620">
                  <a:moveTo>
                    <a:pt x="1273784" y="0"/>
                  </a:moveTo>
                  <a:lnTo>
                    <a:pt x="1226030" y="878"/>
                  </a:lnTo>
                  <a:lnTo>
                    <a:pt x="1178720" y="3493"/>
                  </a:lnTo>
                  <a:lnTo>
                    <a:pt x="1131884" y="7814"/>
                  </a:lnTo>
                  <a:lnTo>
                    <a:pt x="1085554" y="13811"/>
                  </a:lnTo>
                  <a:lnTo>
                    <a:pt x="1039759" y="21451"/>
                  </a:lnTo>
                  <a:lnTo>
                    <a:pt x="994531" y="30705"/>
                  </a:lnTo>
                  <a:lnTo>
                    <a:pt x="949901" y="41542"/>
                  </a:lnTo>
                  <a:lnTo>
                    <a:pt x="905899" y="53930"/>
                  </a:lnTo>
                  <a:lnTo>
                    <a:pt x="862556" y="67840"/>
                  </a:lnTo>
                  <a:lnTo>
                    <a:pt x="819902" y="83240"/>
                  </a:lnTo>
                  <a:lnTo>
                    <a:pt x="777970" y="100100"/>
                  </a:lnTo>
                  <a:lnTo>
                    <a:pt x="736789" y="118388"/>
                  </a:lnTo>
                  <a:lnTo>
                    <a:pt x="696390" y="138075"/>
                  </a:lnTo>
                  <a:lnTo>
                    <a:pt x="656805" y="159128"/>
                  </a:lnTo>
                  <a:lnTo>
                    <a:pt x="618063" y="181519"/>
                  </a:lnTo>
                  <a:lnTo>
                    <a:pt x="580195" y="205214"/>
                  </a:lnTo>
                  <a:lnTo>
                    <a:pt x="543233" y="230185"/>
                  </a:lnTo>
                  <a:lnTo>
                    <a:pt x="507208" y="256399"/>
                  </a:lnTo>
                  <a:lnTo>
                    <a:pt x="472149" y="283827"/>
                  </a:lnTo>
                  <a:lnTo>
                    <a:pt x="438088" y="312438"/>
                  </a:lnTo>
                  <a:lnTo>
                    <a:pt x="405056" y="342200"/>
                  </a:lnTo>
                  <a:lnTo>
                    <a:pt x="373083" y="373083"/>
                  </a:lnTo>
                  <a:lnTo>
                    <a:pt x="342200" y="405056"/>
                  </a:lnTo>
                  <a:lnTo>
                    <a:pt x="312438" y="438088"/>
                  </a:lnTo>
                  <a:lnTo>
                    <a:pt x="283827" y="472149"/>
                  </a:lnTo>
                  <a:lnTo>
                    <a:pt x="256399" y="507208"/>
                  </a:lnTo>
                  <a:lnTo>
                    <a:pt x="230185" y="543233"/>
                  </a:lnTo>
                  <a:lnTo>
                    <a:pt x="205214" y="580195"/>
                  </a:lnTo>
                  <a:lnTo>
                    <a:pt x="181519" y="618063"/>
                  </a:lnTo>
                  <a:lnTo>
                    <a:pt x="159128" y="656805"/>
                  </a:lnTo>
                  <a:lnTo>
                    <a:pt x="138075" y="696390"/>
                  </a:lnTo>
                  <a:lnTo>
                    <a:pt x="118388" y="736789"/>
                  </a:lnTo>
                  <a:lnTo>
                    <a:pt x="100100" y="777970"/>
                  </a:lnTo>
                  <a:lnTo>
                    <a:pt x="83240" y="819902"/>
                  </a:lnTo>
                  <a:lnTo>
                    <a:pt x="67840" y="862556"/>
                  </a:lnTo>
                  <a:lnTo>
                    <a:pt x="53930" y="905899"/>
                  </a:lnTo>
                  <a:lnTo>
                    <a:pt x="41542" y="949901"/>
                  </a:lnTo>
                  <a:lnTo>
                    <a:pt x="30705" y="994531"/>
                  </a:lnTo>
                  <a:lnTo>
                    <a:pt x="21451" y="1039759"/>
                  </a:lnTo>
                  <a:lnTo>
                    <a:pt x="13811" y="1085554"/>
                  </a:lnTo>
                  <a:lnTo>
                    <a:pt x="7814" y="1131884"/>
                  </a:lnTo>
                  <a:lnTo>
                    <a:pt x="3493" y="1178720"/>
                  </a:lnTo>
                  <a:lnTo>
                    <a:pt x="878" y="1226030"/>
                  </a:lnTo>
                  <a:lnTo>
                    <a:pt x="0" y="1273784"/>
                  </a:lnTo>
                  <a:lnTo>
                    <a:pt x="878" y="1321538"/>
                  </a:lnTo>
                  <a:lnTo>
                    <a:pt x="3493" y="1368848"/>
                  </a:lnTo>
                  <a:lnTo>
                    <a:pt x="7814" y="1415684"/>
                  </a:lnTo>
                  <a:lnTo>
                    <a:pt x="13811" y="1462014"/>
                  </a:lnTo>
                  <a:lnTo>
                    <a:pt x="21451" y="1507809"/>
                  </a:lnTo>
                  <a:lnTo>
                    <a:pt x="30705" y="1553037"/>
                  </a:lnTo>
                  <a:lnTo>
                    <a:pt x="41542" y="1597668"/>
                  </a:lnTo>
                  <a:lnTo>
                    <a:pt x="53930" y="1641670"/>
                  </a:lnTo>
                  <a:lnTo>
                    <a:pt x="67840" y="1685013"/>
                  </a:lnTo>
                  <a:lnTo>
                    <a:pt x="83240" y="1727666"/>
                  </a:lnTo>
                  <a:lnTo>
                    <a:pt x="100100" y="1769598"/>
                  </a:lnTo>
                  <a:lnTo>
                    <a:pt x="118388" y="1810779"/>
                  </a:lnTo>
                  <a:lnTo>
                    <a:pt x="138075" y="1851178"/>
                  </a:lnTo>
                  <a:lnTo>
                    <a:pt x="159128" y="1890764"/>
                  </a:lnTo>
                  <a:lnTo>
                    <a:pt x="181519" y="1929506"/>
                  </a:lnTo>
                  <a:lnTo>
                    <a:pt x="205214" y="1967373"/>
                  </a:lnTo>
                  <a:lnTo>
                    <a:pt x="230185" y="2004335"/>
                  </a:lnTo>
                  <a:lnTo>
                    <a:pt x="256399" y="2040360"/>
                  </a:lnTo>
                  <a:lnTo>
                    <a:pt x="283827" y="2075419"/>
                  </a:lnTo>
                  <a:lnTo>
                    <a:pt x="312438" y="2109480"/>
                  </a:lnTo>
                  <a:lnTo>
                    <a:pt x="342200" y="2142512"/>
                  </a:lnTo>
                  <a:lnTo>
                    <a:pt x="373083" y="2174486"/>
                  </a:lnTo>
                  <a:lnTo>
                    <a:pt x="405056" y="2205369"/>
                  </a:lnTo>
                  <a:lnTo>
                    <a:pt x="438088" y="2235131"/>
                  </a:lnTo>
                  <a:lnTo>
                    <a:pt x="472149" y="2263741"/>
                  </a:lnTo>
                  <a:lnTo>
                    <a:pt x="507208" y="2291169"/>
                  </a:lnTo>
                  <a:lnTo>
                    <a:pt x="543233" y="2317383"/>
                  </a:lnTo>
                  <a:lnTo>
                    <a:pt x="580195" y="2342354"/>
                  </a:lnTo>
                  <a:lnTo>
                    <a:pt x="618063" y="2366050"/>
                  </a:lnTo>
                  <a:lnTo>
                    <a:pt x="656805" y="2388440"/>
                  </a:lnTo>
                  <a:lnTo>
                    <a:pt x="696390" y="2409493"/>
                  </a:lnTo>
                  <a:lnTo>
                    <a:pt x="736789" y="2429180"/>
                  </a:lnTo>
                  <a:lnTo>
                    <a:pt x="777970" y="2447468"/>
                  </a:lnTo>
                  <a:lnTo>
                    <a:pt x="819902" y="2464328"/>
                  </a:lnTo>
                  <a:lnTo>
                    <a:pt x="862556" y="2479728"/>
                  </a:lnTo>
                  <a:lnTo>
                    <a:pt x="905899" y="2493638"/>
                  </a:lnTo>
                  <a:lnTo>
                    <a:pt x="949901" y="2506026"/>
                  </a:lnTo>
                  <a:lnTo>
                    <a:pt x="994531" y="2516863"/>
                  </a:lnTo>
                  <a:lnTo>
                    <a:pt x="1039759" y="2526117"/>
                  </a:lnTo>
                  <a:lnTo>
                    <a:pt x="1085554" y="2533758"/>
                  </a:lnTo>
                  <a:lnTo>
                    <a:pt x="1131884" y="2539754"/>
                  </a:lnTo>
                  <a:lnTo>
                    <a:pt x="1178720" y="2544075"/>
                  </a:lnTo>
                  <a:lnTo>
                    <a:pt x="1226030" y="2546690"/>
                  </a:lnTo>
                  <a:lnTo>
                    <a:pt x="1273784" y="2547569"/>
                  </a:lnTo>
                  <a:lnTo>
                    <a:pt x="1321539" y="2546690"/>
                  </a:lnTo>
                  <a:lnTo>
                    <a:pt x="1368850" y="2544075"/>
                  </a:lnTo>
                  <a:lnTo>
                    <a:pt x="1415686" y="2539754"/>
                  </a:lnTo>
                  <a:lnTo>
                    <a:pt x="1462018" y="2533758"/>
                  </a:lnTo>
                  <a:lnTo>
                    <a:pt x="1507813" y="2526117"/>
                  </a:lnTo>
                  <a:lnTo>
                    <a:pt x="1553042" y="2516863"/>
                  </a:lnTo>
                  <a:lnTo>
                    <a:pt x="1597673" y="2506026"/>
                  </a:lnTo>
                  <a:lnTo>
                    <a:pt x="1641675" y="2493638"/>
                  </a:lnTo>
                  <a:lnTo>
                    <a:pt x="1685019" y="2479728"/>
                  </a:lnTo>
                  <a:lnTo>
                    <a:pt x="1727673" y="2464328"/>
                  </a:lnTo>
                  <a:lnTo>
                    <a:pt x="1769606" y="2447468"/>
                  </a:lnTo>
                  <a:lnTo>
                    <a:pt x="1810787" y="2429180"/>
                  </a:lnTo>
                  <a:lnTo>
                    <a:pt x="1851186" y="2409493"/>
                  </a:lnTo>
                  <a:lnTo>
                    <a:pt x="1890772" y="2388440"/>
                  </a:lnTo>
                  <a:lnTo>
                    <a:pt x="1929515" y="2366050"/>
                  </a:lnTo>
                  <a:lnTo>
                    <a:pt x="1967382" y="2342354"/>
                  </a:lnTo>
                  <a:lnTo>
                    <a:pt x="2004344" y="2317383"/>
                  </a:lnTo>
                  <a:lnTo>
                    <a:pt x="2040370" y="2291169"/>
                  </a:lnTo>
                  <a:lnTo>
                    <a:pt x="2075429" y="2263741"/>
                  </a:lnTo>
                  <a:lnTo>
                    <a:pt x="2109491" y="2235131"/>
                  </a:lnTo>
                  <a:lnTo>
                    <a:pt x="2142523" y="2205369"/>
                  </a:lnTo>
                  <a:lnTo>
                    <a:pt x="2174497" y="2174486"/>
                  </a:lnTo>
                  <a:lnTo>
                    <a:pt x="2205380" y="2142512"/>
                  </a:lnTo>
                  <a:lnTo>
                    <a:pt x="2235142" y="2109480"/>
                  </a:lnTo>
                  <a:lnTo>
                    <a:pt x="2263753" y="2075419"/>
                  </a:lnTo>
                  <a:lnTo>
                    <a:pt x="2291181" y="2040360"/>
                  </a:lnTo>
                  <a:lnTo>
                    <a:pt x="2317395" y="2004335"/>
                  </a:lnTo>
                  <a:lnTo>
                    <a:pt x="2342366" y="1967373"/>
                  </a:lnTo>
                  <a:lnTo>
                    <a:pt x="2366062" y="1929506"/>
                  </a:lnTo>
                  <a:lnTo>
                    <a:pt x="2388452" y="1890764"/>
                  </a:lnTo>
                  <a:lnTo>
                    <a:pt x="2409506" y="1851178"/>
                  </a:lnTo>
                  <a:lnTo>
                    <a:pt x="2429192" y="1810779"/>
                  </a:lnTo>
                  <a:lnTo>
                    <a:pt x="2447481" y="1769598"/>
                  </a:lnTo>
                  <a:lnTo>
                    <a:pt x="2464341" y="1727666"/>
                  </a:lnTo>
                  <a:lnTo>
                    <a:pt x="2479741" y="1685013"/>
                  </a:lnTo>
                  <a:lnTo>
                    <a:pt x="2493650" y="1641670"/>
                  </a:lnTo>
                  <a:lnTo>
                    <a:pt x="2506039" y="1597668"/>
                  </a:lnTo>
                  <a:lnTo>
                    <a:pt x="2516876" y="1553037"/>
                  </a:lnTo>
                  <a:lnTo>
                    <a:pt x="2526130" y="1507809"/>
                  </a:lnTo>
                  <a:lnTo>
                    <a:pt x="2533770" y="1462014"/>
                  </a:lnTo>
                  <a:lnTo>
                    <a:pt x="2539766" y="1415684"/>
                  </a:lnTo>
                  <a:lnTo>
                    <a:pt x="2544088" y="1368848"/>
                  </a:lnTo>
                  <a:lnTo>
                    <a:pt x="2546703" y="1321538"/>
                  </a:lnTo>
                  <a:lnTo>
                    <a:pt x="2547581" y="1273784"/>
                  </a:lnTo>
                  <a:lnTo>
                    <a:pt x="2546703" y="1226030"/>
                  </a:lnTo>
                  <a:lnTo>
                    <a:pt x="2544088" y="1178720"/>
                  </a:lnTo>
                  <a:lnTo>
                    <a:pt x="2539766" y="1131884"/>
                  </a:lnTo>
                  <a:lnTo>
                    <a:pt x="2533770" y="1085554"/>
                  </a:lnTo>
                  <a:lnTo>
                    <a:pt x="2526130" y="1039759"/>
                  </a:lnTo>
                  <a:lnTo>
                    <a:pt x="2516876" y="994531"/>
                  </a:lnTo>
                  <a:lnTo>
                    <a:pt x="2506039" y="949901"/>
                  </a:lnTo>
                  <a:lnTo>
                    <a:pt x="2493650" y="905899"/>
                  </a:lnTo>
                  <a:lnTo>
                    <a:pt x="2479741" y="862556"/>
                  </a:lnTo>
                  <a:lnTo>
                    <a:pt x="2464341" y="819902"/>
                  </a:lnTo>
                  <a:lnTo>
                    <a:pt x="2447481" y="777970"/>
                  </a:lnTo>
                  <a:lnTo>
                    <a:pt x="2429192" y="736789"/>
                  </a:lnTo>
                  <a:lnTo>
                    <a:pt x="2409506" y="696390"/>
                  </a:lnTo>
                  <a:lnTo>
                    <a:pt x="2388452" y="656805"/>
                  </a:lnTo>
                  <a:lnTo>
                    <a:pt x="2366062" y="618063"/>
                  </a:lnTo>
                  <a:lnTo>
                    <a:pt x="2342366" y="580195"/>
                  </a:lnTo>
                  <a:lnTo>
                    <a:pt x="2317395" y="543233"/>
                  </a:lnTo>
                  <a:lnTo>
                    <a:pt x="2291181" y="507208"/>
                  </a:lnTo>
                  <a:lnTo>
                    <a:pt x="2263753" y="472149"/>
                  </a:lnTo>
                  <a:lnTo>
                    <a:pt x="2235142" y="438088"/>
                  </a:lnTo>
                  <a:lnTo>
                    <a:pt x="2205380" y="405056"/>
                  </a:lnTo>
                  <a:lnTo>
                    <a:pt x="2174497" y="373083"/>
                  </a:lnTo>
                  <a:lnTo>
                    <a:pt x="2142523" y="342200"/>
                  </a:lnTo>
                  <a:lnTo>
                    <a:pt x="2109491" y="312438"/>
                  </a:lnTo>
                  <a:lnTo>
                    <a:pt x="2075429" y="283827"/>
                  </a:lnTo>
                  <a:lnTo>
                    <a:pt x="2040370" y="256399"/>
                  </a:lnTo>
                  <a:lnTo>
                    <a:pt x="2004344" y="230185"/>
                  </a:lnTo>
                  <a:lnTo>
                    <a:pt x="1967382" y="205214"/>
                  </a:lnTo>
                  <a:lnTo>
                    <a:pt x="1929515" y="181519"/>
                  </a:lnTo>
                  <a:lnTo>
                    <a:pt x="1890772" y="159128"/>
                  </a:lnTo>
                  <a:lnTo>
                    <a:pt x="1851186" y="138075"/>
                  </a:lnTo>
                  <a:lnTo>
                    <a:pt x="1810787" y="118388"/>
                  </a:lnTo>
                  <a:lnTo>
                    <a:pt x="1769606" y="100100"/>
                  </a:lnTo>
                  <a:lnTo>
                    <a:pt x="1727673" y="83240"/>
                  </a:lnTo>
                  <a:lnTo>
                    <a:pt x="1685019" y="67840"/>
                  </a:lnTo>
                  <a:lnTo>
                    <a:pt x="1641675" y="53930"/>
                  </a:lnTo>
                  <a:lnTo>
                    <a:pt x="1597673" y="41542"/>
                  </a:lnTo>
                  <a:lnTo>
                    <a:pt x="1553042" y="30705"/>
                  </a:lnTo>
                  <a:lnTo>
                    <a:pt x="1507813" y="21451"/>
                  </a:lnTo>
                  <a:lnTo>
                    <a:pt x="1462018" y="13811"/>
                  </a:lnTo>
                  <a:lnTo>
                    <a:pt x="1415686" y="7814"/>
                  </a:lnTo>
                  <a:lnTo>
                    <a:pt x="1368850" y="3493"/>
                  </a:lnTo>
                  <a:lnTo>
                    <a:pt x="1321539" y="878"/>
                  </a:lnTo>
                  <a:lnTo>
                    <a:pt x="1273784" y="0"/>
                  </a:lnTo>
                  <a:close/>
                </a:path>
              </a:pathLst>
            </a:custGeom>
            <a:solidFill>
              <a:srgbClr val="5055D7">
                <a:alpha val="509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110997" y="1323745"/>
              <a:ext cx="1442085" cy="1515110"/>
            </a:xfrm>
            <a:custGeom>
              <a:avLst/>
              <a:gdLst/>
              <a:ahLst/>
              <a:cxnLst/>
              <a:rect l="l" t="t" r="r" b="b"/>
              <a:pathLst>
                <a:path w="1442084" h="1515110">
                  <a:moveTo>
                    <a:pt x="721004" y="0"/>
                  </a:moveTo>
                  <a:lnTo>
                    <a:pt x="673598" y="1611"/>
                  </a:lnTo>
                  <a:lnTo>
                    <a:pt x="627011" y="6378"/>
                  </a:lnTo>
                  <a:lnTo>
                    <a:pt x="581338" y="14201"/>
                  </a:lnTo>
                  <a:lnTo>
                    <a:pt x="536673" y="24980"/>
                  </a:lnTo>
                  <a:lnTo>
                    <a:pt x="493112" y="38616"/>
                  </a:lnTo>
                  <a:lnTo>
                    <a:pt x="450750" y="55008"/>
                  </a:lnTo>
                  <a:lnTo>
                    <a:pt x="409682" y="74057"/>
                  </a:lnTo>
                  <a:lnTo>
                    <a:pt x="370002" y="95663"/>
                  </a:lnTo>
                  <a:lnTo>
                    <a:pt x="331807" y="119726"/>
                  </a:lnTo>
                  <a:lnTo>
                    <a:pt x="295190" y="146146"/>
                  </a:lnTo>
                  <a:lnTo>
                    <a:pt x="260247" y="174824"/>
                  </a:lnTo>
                  <a:lnTo>
                    <a:pt x="227072" y="205660"/>
                  </a:lnTo>
                  <a:lnTo>
                    <a:pt x="195762" y="238554"/>
                  </a:lnTo>
                  <a:lnTo>
                    <a:pt x="166410" y="273405"/>
                  </a:lnTo>
                  <a:lnTo>
                    <a:pt x="139113" y="310116"/>
                  </a:lnTo>
                  <a:lnTo>
                    <a:pt x="113964" y="348584"/>
                  </a:lnTo>
                  <a:lnTo>
                    <a:pt x="91059" y="388711"/>
                  </a:lnTo>
                  <a:lnTo>
                    <a:pt x="70493" y="430398"/>
                  </a:lnTo>
                  <a:lnTo>
                    <a:pt x="52360" y="473543"/>
                  </a:lnTo>
                  <a:lnTo>
                    <a:pt x="36757" y="518047"/>
                  </a:lnTo>
                  <a:lnTo>
                    <a:pt x="23778" y="563811"/>
                  </a:lnTo>
                  <a:lnTo>
                    <a:pt x="13517" y="610735"/>
                  </a:lnTo>
                  <a:lnTo>
                    <a:pt x="6071" y="658718"/>
                  </a:lnTo>
                  <a:lnTo>
                    <a:pt x="1533" y="707662"/>
                  </a:lnTo>
                  <a:lnTo>
                    <a:pt x="0" y="757466"/>
                  </a:lnTo>
                  <a:lnTo>
                    <a:pt x="1533" y="807269"/>
                  </a:lnTo>
                  <a:lnTo>
                    <a:pt x="6071" y="856213"/>
                  </a:lnTo>
                  <a:lnTo>
                    <a:pt x="13517" y="904197"/>
                  </a:lnTo>
                  <a:lnTo>
                    <a:pt x="23778" y="951121"/>
                  </a:lnTo>
                  <a:lnTo>
                    <a:pt x="36758" y="996885"/>
                  </a:lnTo>
                  <a:lnTo>
                    <a:pt x="52361" y="1041390"/>
                  </a:lnTo>
                  <a:lnTo>
                    <a:pt x="70494" y="1084536"/>
                  </a:lnTo>
                  <a:lnTo>
                    <a:pt x="91060" y="1126223"/>
                  </a:lnTo>
                  <a:lnTo>
                    <a:pt x="113966" y="1166351"/>
                  </a:lnTo>
                  <a:lnTo>
                    <a:pt x="139115" y="1204820"/>
                  </a:lnTo>
                  <a:lnTo>
                    <a:pt x="166414" y="1241531"/>
                  </a:lnTo>
                  <a:lnTo>
                    <a:pt x="195766" y="1276384"/>
                  </a:lnTo>
                  <a:lnTo>
                    <a:pt x="227078" y="1309278"/>
                  </a:lnTo>
                  <a:lnTo>
                    <a:pt x="260253" y="1340114"/>
                  </a:lnTo>
                  <a:lnTo>
                    <a:pt x="295197" y="1368793"/>
                  </a:lnTo>
                  <a:lnTo>
                    <a:pt x="331816" y="1395214"/>
                  </a:lnTo>
                  <a:lnTo>
                    <a:pt x="370013" y="1419278"/>
                  </a:lnTo>
                  <a:lnTo>
                    <a:pt x="409694" y="1440885"/>
                  </a:lnTo>
                  <a:lnTo>
                    <a:pt x="450764" y="1459934"/>
                  </a:lnTo>
                  <a:lnTo>
                    <a:pt x="493128" y="1476327"/>
                  </a:lnTo>
                  <a:lnTo>
                    <a:pt x="536691" y="1489963"/>
                  </a:lnTo>
                  <a:lnTo>
                    <a:pt x="581358" y="1500743"/>
                  </a:lnTo>
                  <a:lnTo>
                    <a:pt x="627036" y="1508566"/>
                  </a:lnTo>
                  <a:lnTo>
                    <a:pt x="673639" y="1513333"/>
                  </a:lnTo>
                  <a:lnTo>
                    <a:pt x="721004" y="1514944"/>
                  </a:lnTo>
                  <a:lnTo>
                    <a:pt x="768423" y="1513332"/>
                  </a:lnTo>
                  <a:lnTo>
                    <a:pt x="815012" y="1508563"/>
                  </a:lnTo>
                  <a:lnTo>
                    <a:pt x="860685" y="1500739"/>
                  </a:lnTo>
                  <a:lnTo>
                    <a:pt x="905348" y="1489959"/>
                  </a:lnTo>
                  <a:lnTo>
                    <a:pt x="948908" y="1476322"/>
                  </a:lnTo>
                  <a:lnTo>
                    <a:pt x="991269" y="1459929"/>
                  </a:lnTo>
                  <a:lnTo>
                    <a:pt x="1032336" y="1440879"/>
                  </a:lnTo>
                  <a:lnTo>
                    <a:pt x="1072014" y="1419273"/>
                  </a:lnTo>
                  <a:lnTo>
                    <a:pt x="1110209" y="1395209"/>
                  </a:lnTo>
                  <a:lnTo>
                    <a:pt x="1146825" y="1368788"/>
                  </a:lnTo>
                  <a:lnTo>
                    <a:pt x="1181767" y="1340109"/>
                  </a:lnTo>
                  <a:lnTo>
                    <a:pt x="1214940" y="1309273"/>
                  </a:lnTo>
                  <a:lnTo>
                    <a:pt x="1246250" y="1276379"/>
                  </a:lnTo>
                  <a:lnTo>
                    <a:pt x="1275600" y="1241527"/>
                  </a:lnTo>
                  <a:lnTo>
                    <a:pt x="1302898" y="1204816"/>
                  </a:lnTo>
                  <a:lnTo>
                    <a:pt x="1328046" y="1166348"/>
                  </a:lnTo>
                  <a:lnTo>
                    <a:pt x="1350950" y="1126220"/>
                  </a:lnTo>
                  <a:lnTo>
                    <a:pt x="1371516" y="1084534"/>
                  </a:lnTo>
                  <a:lnTo>
                    <a:pt x="1389648" y="1041389"/>
                  </a:lnTo>
                  <a:lnTo>
                    <a:pt x="1405251" y="996884"/>
                  </a:lnTo>
                  <a:lnTo>
                    <a:pt x="1418230" y="951120"/>
                  </a:lnTo>
                  <a:lnTo>
                    <a:pt x="1428491" y="904196"/>
                  </a:lnTo>
                  <a:lnTo>
                    <a:pt x="1435937" y="856213"/>
                  </a:lnTo>
                  <a:lnTo>
                    <a:pt x="1440475" y="807269"/>
                  </a:lnTo>
                  <a:lnTo>
                    <a:pt x="1442008" y="757466"/>
                  </a:lnTo>
                  <a:lnTo>
                    <a:pt x="1440475" y="707662"/>
                  </a:lnTo>
                  <a:lnTo>
                    <a:pt x="1435937" y="658718"/>
                  </a:lnTo>
                  <a:lnTo>
                    <a:pt x="1428491" y="610735"/>
                  </a:lnTo>
                  <a:lnTo>
                    <a:pt x="1418230" y="563811"/>
                  </a:lnTo>
                  <a:lnTo>
                    <a:pt x="1405251" y="518047"/>
                  </a:lnTo>
                  <a:lnTo>
                    <a:pt x="1389647" y="473543"/>
                  </a:lnTo>
                  <a:lnTo>
                    <a:pt x="1371515" y="430398"/>
                  </a:lnTo>
                  <a:lnTo>
                    <a:pt x="1350949" y="388711"/>
                  </a:lnTo>
                  <a:lnTo>
                    <a:pt x="1328044" y="348584"/>
                  </a:lnTo>
                  <a:lnTo>
                    <a:pt x="1302895" y="310116"/>
                  </a:lnTo>
                  <a:lnTo>
                    <a:pt x="1275597" y="273405"/>
                  </a:lnTo>
                  <a:lnTo>
                    <a:pt x="1246246" y="238554"/>
                  </a:lnTo>
                  <a:lnTo>
                    <a:pt x="1214935" y="205660"/>
                  </a:lnTo>
                  <a:lnTo>
                    <a:pt x="1181761" y="174824"/>
                  </a:lnTo>
                  <a:lnTo>
                    <a:pt x="1146818" y="146146"/>
                  </a:lnTo>
                  <a:lnTo>
                    <a:pt x="1110201" y="119726"/>
                  </a:lnTo>
                  <a:lnTo>
                    <a:pt x="1072005" y="95663"/>
                  </a:lnTo>
                  <a:lnTo>
                    <a:pt x="1032326" y="74057"/>
                  </a:lnTo>
                  <a:lnTo>
                    <a:pt x="991258" y="55008"/>
                  </a:lnTo>
                  <a:lnTo>
                    <a:pt x="948896" y="38616"/>
                  </a:lnTo>
                  <a:lnTo>
                    <a:pt x="905335" y="24980"/>
                  </a:lnTo>
                  <a:lnTo>
                    <a:pt x="860670" y="14201"/>
                  </a:lnTo>
                  <a:lnTo>
                    <a:pt x="814997" y="6378"/>
                  </a:lnTo>
                  <a:lnTo>
                    <a:pt x="768410" y="1611"/>
                  </a:lnTo>
                  <a:lnTo>
                    <a:pt x="721004" y="0"/>
                  </a:lnTo>
                  <a:close/>
                </a:path>
              </a:pathLst>
            </a:custGeom>
            <a:solidFill>
              <a:srgbClr val="587AF8">
                <a:alpha val="1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D4C11F5-BB62-7C52-8190-EAAF0B7638D7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태그 스타일과 클래스 스타일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E5045F-3963-8FFD-2FB2-627AC3287AF7}"/>
              </a:ext>
            </a:extLst>
          </p:cNvPr>
          <p:cNvSpPr txBox="1"/>
          <p:nvPr/>
        </p:nvSpPr>
        <p:spPr>
          <a:xfrm>
            <a:off x="383822" y="989331"/>
            <a:ext cx="654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spc="-20" dirty="0">
                <a:solidFill>
                  <a:srgbClr val="00AFEF"/>
                </a:solidFill>
                <a:latin typeface="한컴산뜻돋움"/>
                <a:cs typeface="한컴산뜻돋움"/>
              </a:rPr>
              <a:t>named</a:t>
            </a:r>
            <a:r>
              <a:rPr lang="ko-KR" altLang="en-US" sz="2400" b="1" spc="-10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클래스</a:t>
            </a:r>
            <a:r>
              <a:rPr lang="ko-KR" altLang="en-US" sz="2400" b="1" spc="-13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스타일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E4B30CC7-5AD4-4A47-BF4B-983EC2061529}"/>
              </a:ext>
            </a:extLst>
          </p:cNvPr>
          <p:cNvSpPr/>
          <p:nvPr/>
        </p:nvSpPr>
        <p:spPr>
          <a:xfrm>
            <a:off x="453005" y="3254928"/>
            <a:ext cx="3867325" cy="2052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53005" y="1276150"/>
            <a:ext cx="500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id </a:t>
            </a:r>
            <a:r>
              <a:rPr lang="ko-KR" altLang="en-US" b="1"/>
              <a:t>선택자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64CF8A-664E-417A-8BAC-3ED6AE162EBE}"/>
              </a:ext>
            </a:extLst>
          </p:cNvPr>
          <p:cNvSpPr/>
          <p:nvPr/>
        </p:nvSpPr>
        <p:spPr>
          <a:xfrm>
            <a:off x="507182" y="1931376"/>
            <a:ext cx="6096000" cy="6970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+mn-ea"/>
              </a:rPr>
              <a:t>문서 안에서 한번만 사용한다면 </a:t>
            </a:r>
            <a:r>
              <a:rPr lang="en-US" altLang="ko-KR" sz="1400">
                <a:latin typeface="+mn-ea"/>
              </a:rPr>
              <a:t>id </a:t>
            </a:r>
            <a:r>
              <a:rPr lang="ko-KR" altLang="en-US" sz="1400">
                <a:latin typeface="+mn-ea"/>
              </a:rPr>
              <a:t>선택자로 정의</a:t>
            </a:r>
            <a:r>
              <a:rPr lang="en-US" altLang="ko-KR" sz="1400">
                <a:latin typeface="+mn-ea"/>
              </a:rPr>
              <a:t>. </a:t>
            </a:r>
            <a:br>
              <a:rPr lang="en-US" altLang="ko-KR" sz="1400">
                <a:latin typeface="+mn-ea"/>
              </a:rPr>
            </a:br>
            <a:r>
              <a:rPr lang="ko-KR" altLang="en-US" sz="1400">
                <a:latin typeface="+mn-ea"/>
              </a:rPr>
              <a:t>파운드</a:t>
            </a:r>
            <a:r>
              <a:rPr lang="en-US" altLang="ko-KR" sz="1400">
                <a:latin typeface="+mn-ea"/>
              </a:rPr>
              <a:t>(#) </a:t>
            </a:r>
            <a:r>
              <a:rPr lang="ko-KR" altLang="en-US" sz="1400">
                <a:latin typeface="+mn-ea"/>
              </a:rPr>
              <a:t>다음에 </a:t>
            </a:r>
            <a:r>
              <a:rPr lang="en-US" altLang="ko-KR" sz="1400">
                <a:latin typeface="+mn-ea"/>
              </a:rPr>
              <a:t>id </a:t>
            </a:r>
            <a:r>
              <a:rPr lang="ko-KR" altLang="en-US" sz="1400">
                <a:latin typeface="+mn-ea"/>
              </a:rPr>
              <a:t>이름 지정</a:t>
            </a:r>
            <a:endParaRPr lang="ko-KR" altLang="en-US" sz="1400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5286DBB7-371E-4D8B-AA52-965145D6A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072" y="1028093"/>
            <a:ext cx="3606048" cy="1806566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AC8D3AEE-D959-416E-BEA5-862E2D5BD1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300" y="3326292"/>
            <a:ext cx="3160298" cy="19807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F0AAFA-B74E-4B7F-AC3B-47C8AA433701}"/>
              </a:ext>
            </a:extLst>
          </p:cNvPr>
          <p:cNvSpPr txBox="1"/>
          <p:nvPr/>
        </p:nvSpPr>
        <p:spPr>
          <a:xfrm>
            <a:off x="507182" y="3429000"/>
            <a:ext cx="2762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C00000"/>
                </a:solidFill>
              </a:rPr>
              <a:t>class </a:t>
            </a:r>
            <a:r>
              <a:rPr lang="ko-KR" altLang="en-US" sz="1400">
                <a:solidFill>
                  <a:srgbClr val="C00000"/>
                </a:solidFill>
              </a:rPr>
              <a:t>선택자와 </a:t>
            </a:r>
            <a:r>
              <a:rPr lang="en-US" altLang="ko-KR" sz="1400">
                <a:solidFill>
                  <a:srgbClr val="C00000"/>
                </a:solidFill>
              </a:rPr>
              <a:t>id </a:t>
            </a:r>
            <a:r>
              <a:rPr lang="ko-KR" altLang="en-US" sz="1400">
                <a:solidFill>
                  <a:srgbClr val="C00000"/>
                </a:solidFill>
              </a:rPr>
              <a:t>선택자의 차이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3082837-9BF9-4FED-9204-19CE4F463397}"/>
              </a:ext>
            </a:extLst>
          </p:cNvPr>
          <p:cNvSpPr/>
          <p:nvPr/>
        </p:nvSpPr>
        <p:spPr>
          <a:xfrm>
            <a:off x="472387" y="3819494"/>
            <a:ext cx="4580389" cy="1164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공통점</a:t>
            </a:r>
            <a:r>
              <a:rPr lang="ko-KR" altLang="en-US" sz="1200">
                <a:latin typeface="+mn-ea"/>
              </a:rPr>
              <a:t> </a:t>
            </a:r>
            <a:r>
              <a:rPr lang="en-US" altLang="ko-KR" sz="1200">
                <a:latin typeface="+mn-ea"/>
              </a:rPr>
              <a:t>: </a:t>
            </a:r>
            <a:r>
              <a:rPr lang="ko-KR" altLang="en-US" sz="1200">
                <a:latin typeface="+mn-ea"/>
              </a:rPr>
              <a:t>요소의 특정 부분에만 스타일 적용</a:t>
            </a:r>
            <a:endParaRPr lang="en-US" altLang="ko-KR" sz="12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차이점</a:t>
            </a:r>
            <a:r>
              <a:rPr lang="ko-KR" altLang="en-US" sz="1200">
                <a:latin typeface="+mn-ea"/>
              </a:rPr>
              <a:t> 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클래스 선택자 </a:t>
            </a:r>
            <a:r>
              <a:rPr lang="en-US" altLang="ko-KR" sz="1200">
                <a:latin typeface="+mn-ea"/>
              </a:rPr>
              <a:t>: </a:t>
            </a:r>
            <a:r>
              <a:rPr lang="ko-KR" altLang="en-US" sz="1200">
                <a:latin typeface="+mn-ea"/>
              </a:rPr>
              <a:t>문서 안에서 여러 번 반복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id </a:t>
            </a:r>
            <a:r>
              <a:rPr lang="ko-KR" altLang="en-US" sz="1200">
                <a:latin typeface="+mn-ea"/>
              </a:rPr>
              <a:t>선택자 </a:t>
            </a:r>
            <a:r>
              <a:rPr lang="en-US" altLang="ko-KR" sz="1200">
                <a:latin typeface="+mn-ea"/>
              </a:rPr>
              <a:t>: </a:t>
            </a:r>
            <a:r>
              <a:rPr lang="ko-KR" altLang="en-US" sz="1200">
                <a:latin typeface="+mn-ea"/>
              </a:rPr>
              <a:t>문서 안에서 한번만 사용</a:t>
            </a:r>
            <a:endParaRPr lang="en-US" altLang="ko-KR" sz="12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6E4547-5E29-2249-6431-E4F00DA317CA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주요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선택자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0218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848" y="557406"/>
            <a:ext cx="11731757" cy="631752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89389" y="1689893"/>
            <a:ext cx="4598035" cy="2037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&lt;HTML&gt;</a:t>
            </a:r>
            <a:endParaRPr sz="22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&lt;HEAD&gt;</a:t>
            </a:r>
            <a:endParaRPr sz="22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2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&lt;TITLE&gt;named</a:t>
            </a:r>
            <a:r>
              <a:rPr sz="2200" spc="-7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spc="790" dirty="0">
                <a:solidFill>
                  <a:srgbClr val="001F5F"/>
                </a:solidFill>
                <a:latin typeface="휴먼아미체"/>
                <a:cs typeface="휴먼아미체"/>
              </a:rPr>
              <a:t>클래스</a:t>
            </a:r>
            <a:r>
              <a:rPr sz="2200" spc="-380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200" spc="190" dirty="0">
                <a:solidFill>
                  <a:srgbClr val="001F5F"/>
                </a:solidFill>
                <a:latin typeface="휴먼아미체"/>
                <a:cs typeface="휴먼아미체"/>
              </a:rPr>
              <a:t>스타일</a:t>
            </a:r>
            <a:r>
              <a:rPr sz="2200" spc="190" dirty="0">
                <a:solidFill>
                  <a:srgbClr val="001F5F"/>
                </a:solidFill>
                <a:latin typeface="한컴산뜻돋움"/>
                <a:cs typeface="한컴산뜻돋움"/>
              </a:rPr>
              <a:t>&lt;/TITLE&gt;</a:t>
            </a:r>
            <a:endParaRPr sz="22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&lt;STYLE&gt;</a:t>
            </a:r>
            <a:endParaRPr sz="2200" dirty="0">
              <a:latin typeface="한컴산뜻돋움"/>
              <a:cs typeface="한컴산뜻돋움"/>
            </a:endParaRPr>
          </a:p>
          <a:p>
            <a:pPr marL="12700" marR="193675" indent="-635">
              <a:lnSpc>
                <a:spcPts val="2600"/>
              </a:lnSpc>
              <a:spcBef>
                <a:spcPts val="160"/>
              </a:spcBef>
            </a:pPr>
            <a:r>
              <a:rPr sz="2200" spc="-25" dirty="0">
                <a:solidFill>
                  <a:srgbClr val="C00000"/>
                </a:solidFill>
                <a:latin typeface="한컴산뜻돋움"/>
                <a:cs typeface="한컴산뜻돋움"/>
              </a:rPr>
              <a:t>BODY</a:t>
            </a:r>
            <a:r>
              <a:rPr sz="2200" spc="-25" dirty="0">
                <a:solidFill>
                  <a:srgbClr val="7E7E7E"/>
                </a:solidFill>
                <a:latin typeface="한컴산뜻돋움"/>
                <a:cs typeface="한컴산뜻돋움"/>
              </a:rPr>
              <a:t>{background-</a:t>
            </a:r>
            <a:r>
              <a:rPr sz="2200" spc="-10" dirty="0">
                <a:solidFill>
                  <a:srgbClr val="7E7E7E"/>
                </a:solidFill>
                <a:latin typeface="한컴산뜻돋움"/>
                <a:cs typeface="한컴산뜻돋움"/>
              </a:rPr>
              <a:t>color</a:t>
            </a:r>
            <a:r>
              <a:rPr sz="2200" spc="-10" dirty="0">
                <a:solidFill>
                  <a:srgbClr val="7E7E7E"/>
                </a:solidFill>
                <a:latin typeface="맑은 고딕"/>
                <a:cs typeface="맑은 고딕"/>
              </a:rPr>
              <a:t>:</a:t>
            </a:r>
            <a:r>
              <a:rPr sz="2200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#f2f3e9</a:t>
            </a:r>
            <a:r>
              <a:rPr sz="2200" spc="-10" dirty="0">
                <a:solidFill>
                  <a:srgbClr val="7E7E7E"/>
                </a:solidFill>
                <a:latin typeface="맑은 고딕"/>
                <a:cs typeface="맑은 고딕"/>
              </a:rPr>
              <a:t>;} </a:t>
            </a:r>
            <a:r>
              <a:rPr sz="2200" spc="-10" dirty="0">
                <a:solidFill>
                  <a:srgbClr val="C00000"/>
                </a:solidFill>
                <a:latin typeface="한컴산뜻돋움"/>
                <a:cs typeface="한컴산뜻돋움"/>
              </a:rPr>
              <a:t>H2</a:t>
            </a:r>
            <a:r>
              <a:rPr sz="2200" spc="-10" dirty="0">
                <a:solidFill>
                  <a:srgbClr val="7E7E7E"/>
                </a:solidFill>
                <a:latin typeface="한컴산뜻돋움"/>
                <a:cs typeface="한컴산뜻돋움"/>
              </a:rPr>
              <a:t>{color:</a:t>
            </a:r>
            <a:r>
              <a:rPr sz="2200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orange</a:t>
            </a:r>
            <a:r>
              <a:rPr sz="2200" spc="-10" dirty="0">
                <a:solidFill>
                  <a:srgbClr val="7E7E7E"/>
                </a:solidFill>
                <a:latin typeface="한컴산뜻돋움"/>
                <a:cs typeface="한컴산뜻돋움"/>
              </a:rPr>
              <a:t>;}</a:t>
            </a:r>
            <a:endParaRPr sz="2200" dirty="0">
              <a:latin typeface="한컴산뜻돋움"/>
              <a:cs typeface="한컴산뜻돋움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9669" y="4036853"/>
            <a:ext cx="46799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20" dirty="0">
                <a:solidFill>
                  <a:srgbClr val="C00000"/>
                </a:solidFill>
                <a:latin typeface="한컴산뜻돋움"/>
                <a:cs typeface="한컴산뜻돋움"/>
              </a:rPr>
              <a:t>P</a:t>
            </a:r>
            <a:r>
              <a:rPr sz="2200" spc="-20" dirty="0">
                <a:solidFill>
                  <a:srgbClr val="7E7E7E"/>
                </a:solidFill>
                <a:latin typeface="한컴산뜻돋움"/>
                <a:cs typeface="한컴산뜻돋움"/>
              </a:rPr>
              <a:t>{font-</a:t>
            </a:r>
            <a:r>
              <a:rPr sz="2200" spc="-10" dirty="0">
                <a:solidFill>
                  <a:srgbClr val="7E7E7E"/>
                </a:solidFill>
                <a:latin typeface="한컴산뜻돋움"/>
                <a:cs typeface="한컴산뜻돋움"/>
              </a:rPr>
              <a:t>size:</a:t>
            </a:r>
            <a:r>
              <a:rPr sz="2200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20px</a:t>
            </a:r>
            <a:r>
              <a:rPr sz="2200" spc="-10" dirty="0">
                <a:solidFill>
                  <a:srgbClr val="7E7E7E"/>
                </a:solidFill>
                <a:latin typeface="한컴산뜻돋움"/>
                <a:cs typeface="한컴산뜻돋움"/>
              </a:rPr>
              <a:t>;font-weight:</a:t>
            </a:r>
            <a:r>
              <a:rPr sz="2200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bold</a:t>
            </a:r>
            <a:r>
              <a:rPr sz="2200" spc="-10" dirty="0">
                <a:solidFill>
                  <a:srgbClr val="7E7E7E"/>
                </a:solidFill>
                <a:latin typeface="한컴산뜻돋움"/>
                <a:cs typeface="한컴산뜻돋움"/>
              </a:rPr>
              <a:t>;}</a:t>
            </a:r>
            <a:endParaRPr sz="22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200" spc="-10" dirty="0">
                <a:solidFill>
                  <a:srgbClr val="C00000"/>
                </a:solidFill>
                <a:latin typeface="한컴산뜻돋움"/>
                <a:cs typeface="한컴산뜻돋움"/>
              </a:rPr>
              <a:t>.blue</a:t>
            </a:r>
            <a:r>
              <a:rPr sz="2200" spc="-10" dirty="0">
                <a:solidFill>
                  <a:srgbClr val="7E7E7E"/>
                </a:solidFill>
                <a:latin typeface="한컴산뜻돋움"/>
                <a:cs typeface="한컴산뜻돋움"/>
              </a:rPr>
              <a:t>{color:</a:t>
            </a:r>
            <a:r>
              <a:rPr sz="2200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blue</a:t>
            </a:r>
            <a:r>
              <a:rPr sz="2200" spc="-10" dirty="0">
                <a:solidFill>
                  <a:srgbClr val="7E7E7E"/>
                </a:solidFill>
                <a:latin typeface="한컴산뜻돋움"/>
                <a:cs typeface="한컴산뜻돋움"/>
              </a:rPr>
              <a:t>;}</a:t>
            </a:r>
            <a:endParaRPr sz="2200" dirty="0">
              <a:latin typeface="한컴산뜻돋움"/>
              <a:cs typeface="한컴산뜻돋움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9669" y="4707413"/>
            <a:ext cx="49695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20" dirty="0">
                <a:solidFill>
                  <a:srgbClr val="C00000"/>
                </a:solidFill>
                <a:latin typeface="한컴산뜻돋움"/>
                <a:cs typeface="한컴산뜻돋움"/>
              </a:rPr>
              <a:t>#red_larger</a:t>
            </a:r>
            <a:r>
              <a:rPr sz="2200" spc="-20" dirty="0">
                <a:solidFill>
                  <a:srgbClr val="7E7E7E"/>
                </a:solidFill>
                <a:latin typeface="한컴산뜻돋움"/>
                <a:cs typeface="한컴산뜻돋움"/>
              </a:rPr>
              <a:t>{font-</a:t>
            </a:r>
            <a:r>
              <a:rPr sz="2200" dirty="0">
                <a:solidFill>
                  <a:srgbClr val="7E7E7E"/>
                </a:solidFill>
                <a:latin typeface="한컴산뜻돋움"/>
                <a:cs typeface="한컴산뜻돋움"/>
              </a:rPr>
              <a:t>size:</a:t>
            </a:r>
            <a:r>
              <a:rPr sz="2200" dirty="0">
                <a:solidFill>
                  <a:srgbClr val="00AFEF"/>
                </a:solidFill>
                <a:latin typeface="한컴산뜻돋움"/>
                <a:cs typeface="한컴산뜻돋움"/>
              </a:rPr>
              <a:t>35px</a:t>
            </a:r>
            <a:r>
              <a:rPr sz="2200" dirty="0">
                <a:solidFill>
                  <a:srgbClr val="7E7E7E"/>
                </a:solidFill>
                <a:latin typeface="한컴산뜻돋움"/>
                <a:cs typeface="한컴산뜻돋움"/>
              </a:rPr>
              <a:t>;</a:t>
            </a:r>
            <a:r>
              <a:rPr sz="2200" spc="-35" dirty="0">
                <a:solidFill>
                  <a:srgbClr val="7E7E7E"/>
                </a:solidFill>
                <a:latin typeface="한컴산뜻돋움"/>
                <a:cs typeface="한컴산뜻돋움"/>
              </a:rPr>
              <a:t> </a:t>
            </a:r>
            <a:r>
              <a:rPr sz="2200" spc="-10" dirty="0">
                <a:solidFill>
                  <a:srgbClr val="7E7E7E"/>
                </a:solidFill>
                <a:latin typeface="한컴산뜻돋움"/>
                <a:cs typeface="한컴산뜻돋움"/>
              </a:rPr>
              <a:t>color:</a:t>
            </a:r>
            <a:r>
              <a:rPr sz="2200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red</a:t>
            </a:r>
            <a:r>
              <a:rPr sz="2200" spc="-10" dirty="0">
                <a:solidFill>
                  <a:srgbClr val="7E7E7E"/>
                </a:solidFill>
                <a:latin typeface="한컴산뜻돋움"/>
                <a:cs typeface="한컴산뜻돋움"/>
              </a:rPr>
              <a:t>;}</a:t>
            </a:r>
            <a:endParaRPr sz="2200">
              <a:latin typeface="한컴산뜻돋움"/>
              <a:cs typeface="한컴산뜻돋움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9669" y="5377973"/>
            <a:ext cx="12141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&lt;/STYLE&gt;</a:t>
            </a:r>
            <a:endParaRPr sz="22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&lt;/HEAD&gt;</a:t>
            </a:r>
            <a:endParaRPr sz="2200">
              <a:latin typeface="한컴산뜻돋움"/>
              <a:cs typeface="한컴산뜻돋움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35252" y="1689893"/>
            <a:ext cx="4841240" cy="322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&lt;BODY&gt;</a:t>
            </a:r>
            <a:endParaRPr sz="21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100" spc="-35" dirty="0">
                <a:solidFill>
                  <a:srgbClr val="001F5F"/>
                </a:solidFill>
                <a:latin typeface="한컴산뜻돋움"/>
                <a:cs typeface="한컴산뜻돋움"/>
              </a:rPr>
              <a:t>&lt;H2&gt;</a:t>
            </a:r>
            <a:r>
              <a:rPr sz="2100" spc="-35" dirty="0">
                <a:solidFill>
                  <a:srgbClr val="001F5F"/>
                </a:solidFill>
                <a:latin typeface="휴먼아미체"/>
                <a:cs typeface="휴먼아미체"/>
              </a:rPr>
              <a:t>★</a:t>
            </a:r>
            <a:r>
              <a:rPr sz="2100" spc="-35" dirty="0">
                <a:solidFill>
                  <a:srgbClr val="001F5F"/>
                </a:solidFill>
                <a:latin typeface="한컴산뜻돋움"/>
                <a:cs typeface="한컴산뜻돋움"/>
              </a:rPr>
              <a:t>The</a:t>
            </a:r>
            <a:r>
              <a:rPr sz="2100" spc="-8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1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proverbs</a:t>
            </a:r>
            <a:r>
              <a:rPr sz="2100" spc="-10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100" dirty="0">
                <a:solidFill>
                  <a:srgbClr val="001F5F"/>
                </a:solidFill>
                <a:latin typeface="한컴산뜻돋움"/>
                <a:cs typeface="한컴산뜻돋움"/>
              </a:rPr>
              <a:t>of</a:t>
            </a:r>
            <a:r>
              <a:rPr sz="2100" spc="-8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1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Solomon</a:t>
            </a:r>
            <a:r>
              <a:rPr sz="2100" spc="-20" dirty="0">
                <a:solidFill>
                  <a:srgbClr val="001F5F"/>
                </a:solidFill>
                <a:latin typeface="휴먼아미체"/>
                <a:cs typeface="휴먼아미체"/>
              </a:rPr>
              <a:t>★</a:t>
            </a:r>
            <a:r>
              <a:rPr sz="21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&lt;/H2&gt;</a:t>
            </a:r>
            <a:endParaRPr sz="21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100" dirty="0">
                <a:solidFill>
                  <a:srgbClr val="001F5F"/>
                </a:solidFill>
                <a:latin typeface="한컴산뜻돋움"/>
                <a:cs typeface="한컴산뜻돋움"/>
              </a:rPr>
              <a:t>&lt;P</a:t>
            </a:r>
            <a:r>
              <a:rPr sz="2100" spc="-10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100" spc="-10" dirty="0">
                <a:solidFill>
                  <a:srgbClr val="C00000"/>
                </a:solidFill>
                <a:latin typeface="한컴산뜻돋움"/>
                <a:cs typeface="한컴산뜻돋움"/>
              </a:rPr>
              <a:t>class="blue"</a:t>
            </a:r>
            <a:r>
              <a:rPr sz="21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&gt;</a:t>
            </a:r>
            <a:endParaRPr sz="2100">
              <a:latin typeface="한컴산뜻돋움"/>
              <a:cs typeface="한컴산뜻돋움"/>
            </a:endParaRPr>
          </a:p>
          <a:p>
            <a:pPr marL="12700" marR="1981200">
              <a:lnSpc>
                <a:spcPct val="100000"/>
              </a:lnSpc>
            </a:pPr>
            <a:r>
              <a:rPr sz="2100" spc="905" dirty="0">
                <a:solidFill>
                  <a:srgbClr val="A6A6A6"/>
                </a:solidFill>
                <a:latin typeface="휴먼아미체"/>
                <a:cs typeface="휴먼아미체"/>
              </a:rPr>
              <a:t>모든</a:t>
            </a:r>
            <a:r>
              <a:rPr sz="2100" spc="-415" dirty="0">
                <a:solidFill>
                  <a:srgbClr val="A6A6A6"/>
                </a:solidFill>
                <a:latin typeface="휴먼아미체"/>
                <a:cs typeface="휴먼아미체"/>
              </a:rPr>
              <a:t> </a:t>
            </a:r>
            <a:r>
              <a:rPr sz="2100" spc="685" dirty="0">
                <a:solidFill>
                  <a:srgbClr val="A6A6A6"/>
                </a:solidFill>
                <a:latin typeface="휴먼아미체"/>
                <a:cs typeface="휴먼아미체"/>
              </a:rPr>
              <a:t>지킬</a:t>
            </a:r>
            <a:r>
              <a:rPr sz="2100" spc="-370" dirty="0">
                <a:solidFill>
                  <a:srgbClr val="A6A6A6"/>
                </a:solidFill>
                <a:latin typeface="휴먼아미체"/>
                <a:cs typeface="휴먼아미체"/>
              </a:rPr>
              <a:t> </a:t>
            </a:r>
            <a:r>
              <a:rPr sz="2100" spc="570" dirty="0">
                <a:solidFill>
                  <a:srgbClr val="A6A6A6"/>
                </a:solidFill>
                <a:latin typeface="휴먼아미체"/>
                <a:cs typeface="휴먼아미체"/>
              </a:rPr>
              <a:t>만한</a:t>
            </a:r>
            <a:r>
              <a:rPr sz="2100" spc="-390" dirty="0">
                <a:solidFill>
                  <a:srgbClr val="A6A6A6"/>
                </a:solidFill>
                <a:latin typeface="휴먼아미체"/>
                <a:cs typeface="휴먼아미체"/>
              </a:rPr>
              <a:t> </a:t>
            </a:r>
            <a:r>
              <a:rPr sz="2100" spc="685" dirty="0">
                <a:solidFill>
                  <a:srgbClr val="A6A6A6"/>
                </a:solidFill>
                <a:latin typeface="휴먼아미체"/>
                <a:cs typeface="휴먼아미체"/>
              </a:rPr>
              <a:t>것</a:t>
            </a:r>
            <a:r>
              <a:rPr sz="2100" spc="-400" dirty="0">
                <a:solidFill>
                  <a:srgbClr val="A6A6A6"/>
                </a:solidFill>
                <a:latin typeface="휴먼아미체"/>
                <a:cs typeface="휴먼아미체"/>
              </a:rPr>
              <a:t> </a:t>
            </a:r>
            <a:r>
              <a:rPr sz="2100" spc="655" dirty="0">
                <a:solidFill>
                  <a:srgbClr val="A6A6A6"/>
                </a:solidFill>
                <a:latin typeface="휴먼아미체"/>
                <a:cs typeface="휴먼아미체"/>
              </a:rPr>
              <a:t>중에 </a:t>
            </a:r>
            <a:r>
              <a:rPr sz="2100" spc="795" dirty="0">
                <a:solidFill>
                  <a:srgbClr val="A6A6A6"/>
                </a:solidFill>
                <a:latin typeface="휴먼아미체"/>
                <a:cs typeface="휴먼아미체"/>
              </a:rPr>
              <a:t>더욱</a:t>
            </a:r>
            <a:r>
              <a:rPr sz="2100" spc="-415" dirty="0">
                <a:solidFill>
                  <a:srgbClr val="A6A6A6"/>
                </a:solidFill>
                <a:latin typeface="휴먼아미체"/>
                <a:cs typeface="휴먼아미체"/>
              </a:rPr>
              <a:t> </a:t>
            </a:r>
            <a:r>
              <a:rPr sz="2100" spc="450" dirty="0">
                <a:solidFill>
                  <a:srgbClr val="A6A6A6"/>
                </a:solidFill>
                <a:latin typeface="휴먼아미체"/>
                <a:cs typeface="휴먼아미체"/>
              </a:rPr>
              <a:t>네</a:t>
            </a:r>
            <a:r>
              <a:rPr sz="2100" spc="-370" dirty="0">
                <a:solidFill>
                  <a:srgbClr val="A6A6A6"/>
                </a:solidFill>
                <a:latin typeface="휴먼아미체"/>
                <a:cs typeface="휴먼아미체"/>
              </a:rPr>
              <a:t> </a:t>
            </a:r>
            <a:r>
              <a:rPr sz="2100" spc="795" dirty="0">
                <a:solidFill>
                  <a:srgbClr val="A6A6A6"/>
                </a:solidFill>
                <a:latin typeface="휴먼아미체"/>
                <a:cs typeface="휴먼아미체"/>
              </a:rPr>
              <a:t>마음을</a:t>
            </a:r>
            <a:r>
              <a:rPr sz="2100" spc="-390" dirty="0">
                <a:solidFill>
                  <a:srgbClr val="A6A6A6"/>
                </a:solidFill>
                <a:latin typeface="휴먼아미체"/>
                <a:cs typeface="휴먼아미체"/>
              </a:rPr>
              <a:t> </a:t>
            </a:r>
            <a:r>
              <a:rPr sz="2100" spc="265" dirty="0">
                <a:solidFill>
                  <a:srgbClr val="A6A6A6"/>
                </a:solidFill>
                <a:latin typeface="휴먼아미체"/>
                <a:cs typeface="휴먼아미체"/>
              </a:rPr>
              <a:t>지키라</a:t>
            </a:r>
            <a:r>
              <a:rPr sz="2100" spc="265" dirty="0">
                <a:solidFill>
                  <a:srgbClr val="001F5F"/>
                </a:solidFill>
                <a:latin typeface="한컴산뜻돋움"/>
                <a:cs typeface="한컴산뜻돋움"/>
              </a:rPr>
              <a:t>&lt;/P&gt;</a:t>
            </a:r>
            <a:endParaRPr sz="21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100" dirty="0">
                <a:solidFill>
                  <a:srgbClr val="001F5F"/>
                </a:solidFill>
                <a:latin typeface="한컴산뜻돋움"/>
                <a:cs typeface="한컴산뜻돋움"/>
              </a:rPr>
              <a:t>&lt;P</a:t>
            </a:r>
            <a:r>
              <a:rPr sz="2100" spc="-10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100" spc="-10" dirty="0">
                <a:solidFill>
                  <a:srgbClr val="C00000"/>
                </a:solidFill>
                <a:latin typeface="한컴산뜻돋움"/>
                <a:cs typeface="한컴산뜻돋움"/>
              </a:rPr>
              <a:t>class="blue"</a:t>
            </a:r>
            <a:r>
              <a:rPr sz="2100" spc="-90" dirty="0">
                <a:solidFill>
                  <a:srgbClr val="C00000"/>
                </a:solidFill>
                <a:latin typeface="한컴산뜻돋움"/>
                <a:cs typeface="한컴산뜻돋움"/>
              </a:rPr>
              <a:t> </a:t>
            </a:r>
            <a:r>
              <a:rPr sz="2100" spc="-10" dirty="0">
                <a:solidFill>
                  <a:srgbClr val="C00000"/>
                </a:solidFill>
                <a:latin typeface="한컴산뜻돋움"/>
                <a:cs typeface="한컴산뜻돋움"/>
              </a:rPr>
              <a:t>id="green_Text"</a:t>
            </a:r>
            <a:r>
              <a:rPr sz="21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&gt;</a:t>
            </a:r>
            <a:endParaRPr sz="21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100" spc="605" dirty="0">
                <a:solidFill>
                  <a:srgbClr val="A6A6A6"/>
                </a:solidFill>
                <a:latin typeface="휴먼아미체"/>
                <a:cs typeface="휴먼아미체"/>
              </a:rPr>
              <a:t>생명의</a:t>
            </a:r>
            <a:r>
              <a:rPr sz="2100" spc="-409" dirty="0">
                <a:solidFill>
                  <a:srgbClr val="A6A6A6"/>
                </a:solidFill>
                <a:latin typeface="휴먼아미체"/>
                <a:cs typeface="휴먼아미체"/>
              </a:rPr>
              <a:t> </a:t>
            </a:r>
            <a:r>
              <a:rPr sz="2100" spc="755" dirty="0">
                <a:solidFill>
                  <a:srgbClr val="A6A6A6"/>
                </a:solidFill>
                <a:latin typeface="휴먼아미체"/>
                <a:cs typeface="휴먼아미체"/>
              </a:rPr>
              <a:t>근원이</a:t>
            </a:r>
            <a:r>
              <a:rPr sz="2100" spc="-385" dirty="0">
                <a:solidFill>
                  <a:srgbClr val="A6A6A6"/>
                </a:solidFill>
                <a:latin typeface="휴먼아미체"/>
                <a:cs typeface="휴먼아미체"/>
              </a:rPr>
              <a:t> </a:t>
            </a:r>
            <a:r>
              <a:rPr sz="2100" spc="605" dirty="0">
                <a:solidFill>
                  <a:srgbClr val="A6A6A6"/>
                </a:solidFill>
                <a:latin typeface="휴먼아미체"/>
                <a:cs typeface="휴먼아미체"/>
              </a:rPr>
              <a:t>이에서</a:t>
            </a:r>
            <a:r>
              <a:rPr sz="2100" spc="-390" dirty="0">
                <a:solidFill>
                  <a:srgbClr val="A6A6A6"/>
                </a:solidFill>
                <a:latin typeface="휴먼아미체"/>
                <a:cs typeface="휴먼아미체"/>
              </a:rPr>
              <a:t> </a:t>
            </a:r>
            <a:r>
              <a:rPr sz="2100" spc="270" dirty="0">
                <a:solidFill>
                  <a:srgbClr val="A6A6A6"/>
                </a:solidFill>
                <a:latin typeface="휴먼아미체"/>
                <a:cs typeface="휴먼아미체"/>
              </a:rPr>
              <a:t>남이니라</a:t>
            </a:r>
            <a:r>
              <a:rPr sz="2100" spc="270" dirty="0">
                <a:solidFill>
                  <a:srgbClr val="A6A6A6"/>
                </a:solidFill>
                <a:latin typeface="한컴산뜻돋움"/>
                <a:cs typeface="한컴산뜻돋움"/>
              </a:rPr>
              <a:t>.</a:t>
            </a:r>
            <a:r>
              <a:rPr sz="2100" spc="270" dirty="0">
                <a:solidFill>
                  <a:srgbClr val="001F5F"/>
                </a:solidFill>
                <a:latin typeface="한컴산뜻돋움"/>
                <a:cs typeface="한컴산뜻돋움"/>
              </a:rPr>
              <a:t>&lt;/P&gt;</a:t>
            </a:r>
            <a:endParaRPr sz="21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100" dirty="0">
                <a:solidFill>
                  <a:srgbClr val="001F5F"/>
                </a:solidFill>
                <a:latin typeface="한컴산뜻돋움"/>
                <a:cs typeface="한컴산뜻돋움"/>
              </a:rPr>
              <a:t>&lt;P</a:t>
            </a:r>
            <a:r>
              <a:rPr sz="2100" spc="-10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100" spc="-10" dirty="0">
                <a:solidFill>
                  <a:srgbClr val="C00000"/>
                </a:solidFill>
                <a:latin typeface="한컴산뜻돋움"/>
                <a:cs typeface="한컴산뜻돋움"/>
              </a:rPr>
              <a:t>id="red_larger"</a:t>
            </a:r>
            <a:r>
              <a:rPr sz="21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&gt;</a:t>
            </a:r>
            <a:endParaRPr sz="21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100" spc="-10" dirty="0">
                <a:solidFill>
                  <a:srgbClr val="A6A6A6"/>
                </a:solidFill>
                <a:latin typeface="한컴산뜻돋움"/>
                <a:cs typeface="한컴산뜻돋움"/>
              </a:rPr>
              <a:t>Above</a:t>
            </a:r>
            <a:r>
              <a:rPr sz="2100" spc="-130" dirty="0">
                <a:solidFill>
                  <a:srgbClr val="A6A6A6"/>
                </a:solidFill>
                <a:latin typeface="한컴산뜻돋움"/>
                <a:cs typeface="한컴산뜻돋움"/>
              </a:rPr>
              <a:t> </a:t>
            </a:r>
            <a:r>
              <a:rPr sz="2100" dirty="0">
                <a:solidFill>
                  <a:srgbClr val="A6A6A6"/>
                </a:solidFill>
                <a:latin typeface="한컴산뜻돋움"/>
                <a:cs typeface="한컴산뜻돋움"/>
              </a:rPr>
              <a:t>all</a:t>
            </a:r>
            <a:r>
              <a:rPr sz="2100" spc="-85" dirty="0">
                <a:solidFill>
                  <a:srgbClr val="A6A6A6"/>
                </a:solidFill>
                <a:latin typeface="한컴산뜻돋움"/>
                <a:cs typeface="한컴산뜻돋움"/>
              </a:rPr>
              <a:t> </a:t>
            </a:r>
            <a:r>
              <a:rPr sz="2100" dirty="0">
                <a:solidFill>
                  <a:srgbClr val="A6A6A6"/>
                </a:solidFill>
                <a:latin typeface="한컴산뜻돋움"/>
                <a:cs typeface="한컴산뜻돋움"/>
              </a:rPr>
              <a:t>else,</a:t>
            </a:r>
            <a:r>
              <a:rPr sz="2100" spc="-95" dirty="0">
                <a:solidFill>
                  <a:srgbClr val="A6A6A6"/>
                </a:solidFill>
                <a:latin typeface="한컴산뜻돋움"/>
                <a:cs typeface="한컴산뜻돋움"/>
              </a:rPr>
              <a:t> </a:t>
            </a:r>
            <a:r>
              <a:rPr sz="2100" spc="-10" dirty="0">
                <a:solidFill>
                  <a:srgbClr val="A6A6A6"/>
                </a:solidFill>
                <a:latin typeface="한컴산뜻돋움"/>
                <a:cs typeface="한컴산뜻돋움"/>
              </a:rPr>
              <a:t>guard</a:t>
            </a:r>
            <a:r>
              <a:rPr sz="2100" spc="-85" dirty="0">
                <a:solidFill>
                  <a:srgbClr val="A6A6A6"/>
                </a:solidFill>
                <a:latin typeface="한컴산뜻돋움"/>
                <a:cs typeface="한컴산뜻돋움"/>
              </a:rPr>
              <a:t> </a:t>
            </a:r>
            <a:r>
              <a:rPr sz="2100" dirty="0">
                <a:solidFill>
                  <a:srgbClr val="A6A6A6"/>
                </a:solidFill>
                <a:latin typeface="한컴산뜻돋움"/>
                <a:cs typeface="한컴산뜻돋움"/>
              </a:rPr>
              <a:t>your</a:t>
            </a:r>
            <a:r>
              <a:rPr sz="2100" spc="-95" dirty="0">
                <a:solidFill>
                  <a:srgbClr val="A6A6A6"/>
                </a:solidFill>
                <a:latin typeface="한컴산뜻돋움"/>
                <a:cs typeface="한컴산뜻돋움"/>
              </a:rPr>
              <a:t> </a:t>
            </a:r>
            <a:r>
              <a:rPr sz="2100" spc="-10" dirty="0">
                <a:solidFill>
                  <a:srgbClr val="A6A6A6"/>
                </a:solidFill>
                <a:latin typeface="한컴산뜻돋움"/>
                <a:cs typeface="한컴산뜻돋움"/>
              </a:rPr>
              <a:t>heart,</a:t>
            </a:r>
            <a:r>
              <a:rPr sz="21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&lt;/P&gt;</a:t>
            </a:r>
            <a:endParaRPr sz="21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100" dirty="0">
                <a:solidFill>
                  <a:srgbClr val="001F5F"/>
                </a:solidFill>
                <a:latin typeface="한컴산뜻돋움"/>
                <a:cs typeface="한컴산뜻돋움"/>
              </a:rPr>
              <a:t>&lt;P</a:t>
            </a:r>
            <a:r>
              <a:rPr sz="2100" spc="-8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100" spc="-25" dirty="0">
                <a:solidFill>
                  <a:srgbClr val="C00000"/>
                </a:solidFill>
                <a:latin typeface="한컴산뜻돋움"/>
                <a:cs typeface="한컴산뜻돋움"/>
              </a:rPr>
              <a:t>id="green_Text</a:t>
            </a:r>
            <a:r>
              <a:rPr sz="2100" spc="-50" dirty="0">
                <a:solidFill>
                  <a:srgbClr val="C00000"/>
                </a:solidFill>
                <a:latin typeface="한컴산뜻돋움"/>
                <a:cs typeface="한컴산뜻돋움"/>
              </a:rPr>
              <a:t> </a:t>
            </a:r>
            <a:r>
              <a:rPr sz="2100" spc="-25" dirty="0">
                <a:solidFill>
                  <a:srgbClr val="C00000"/>
                </a:solidFill>
                <a:latin typeface="한컴산뜻돋움"/>
                <a:cs typeface="한컴산뜻돋움"/>
              </a:rPr>
              <a:t>"</a:t>
            </a:r>
            <a:r>
              <a:rPr sz="2100" spc="-25" dirty="0">
                <a:solidFill>
                  <a:srgbClr val="001F5F"/>
                </a:solidFill>
                <a:latin typeface="한컴산뜻돋움"/>
                <a:cs typeface="한컴산뜻돋움"/>
              </a:rPr>
              <a:t>&gt;</a:t>
            </a:r>
            <a:endParaRPr sz="2100">
              <a:latin typeface="한컴산뜻돋움"/>
              <a:cs typeface="한컴산뜻돋움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4269" y="5042693"/>
            <a:ext cx="94361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200" spc="-30" dirty="0">
                <a:solidFill>
                  <a:srgbClr val="C00000"/>
                </a:solidFill>
                <a:latin typeface="한컴산뜻돋움"/>
                <a:cs typeface="한컴산뜻돋움"/>
              </a:rPr>
              <a:t>#green_Text</a:t>
            </a:r>
            <a:r>
              <a:rPr sz="2200" spc="-30" dirty="0">
                <a:solidFill>
                  <a:srgbClr val="7E7E7E"/>
                </a:solidFill>
                <a:latin typeface="한컴산뜻돋움"/>
                <a:cs typeface="한컴산뜻돋움"/>
              </a:rPr>
              <a:t>{font-</a:t>
            </a:r>
            <a:r>
              <a:rPr sz="2200" dirty="0">
                <a:solidFill>
                  <a:srgbClr val="7E7E7E"/>
                </a:solidFill>
                <a:latin typeface="한컴산뜻돋움"/>
                <a:cs typeface="한컴산뜻돋움"/>
              </a:rPr>
              <a:t>size:</a:t>
            </a:r>
            <a:r>
              <a:rPr sz="2200" dirty="0">
                <a:solidFill>
                  <a:srgbClr val="00AFEF"/>
                </a:solidFill>
                <a:latin typeface="한컴산뜻돋움"/>
                <a:cs typeface="한컴산뜻돋움"/>
              </a:rPr>
              <a:t>20px</a:t>
            </a:r>
            <a:r>
              <a:rPr sz="2200" dirty="0">
                <a:solidFill>
                  <a:srgbClr val="7E7E7E"/>
                </a:solidFill>
                <a:latin typeface="한컴산뜻돋움"/>
                <a:cs typeface="한컴산뜻돋움"/>
              </a:rPr>
              <a:t>;</a:t>
            </a:r>
            <a:r>
              <a:rPr sz="2200" spc="-55" dirty="0">
                <a:solidFill>
                  <a:srgbClr val="7E7E7E"/>
                </a:solidFill>
                <a:latin typeface="한컴산뜻돋움"/>
                <a:cs typeface="한컴산뜻돋움"/>
              </a:rPr>
              <a:t> </a:t>
            </a:r>
            <a:r>
              <a:rPr sz="2200" spc="-20" dirty="0">
                <a:solidFill>
                  <a:srgbClr val="7E7E7E"/>
                </a:solidFill>
                <a:latin typeface="한컴산뜻돋움"/>
                <a:cs typeface="한컴산뜻돋움"/>
              </a:rPr>
              <a:t>color:</a:t>
            </a:r>
            <a:r>
              <a:rPr sz="2200" spc="-20" dirty="0">
                <a:solidFill>
                  <a:srgbClr val="00AFEF"/>
                </a:solidFill>
                <a:latin typeface="한컴산뜻돋움"/>
                <a:cs typeface="한컴산뜻돋움"/>
              </a:rPr>
              <a:t>green</a:t>
            </a:r>
            <a:r>
              <a:rPr sz="2200" spc="-20" dirty="0">
                <a:solidFill>
                  <a:srgbClr val="7E7E7E"/>
                </a:solidFill>
                <a:latin typeface="한컴산뜻돋움"/>
                <a:cs typeface="한컴산뜻돋움"/>
              </a:rPr>
              <a:t>;}</a:t>
            </a:r>
            <a:r>
              <a:rPr sz="2200" spc="-105" dirty="0">
                <a:solidFill>
                  <a:srgbClr val="7E7E7E"/>
                </a:solidFill>
                <a:latin typeface="한컴산뜻돋움"/>
                <a:cs typeface="한컴산뜻돋움"/>
              </a:rPr>
              <a:t> </a:t>
            </a:r>
            <a:r>
              <a:rPr sz="3150" spc="-15" baseline="34391" dirty="0">
                <a:solidFill>
                  <a:srgbClr val="A6A6A6"/>
                </a:solidFill>
                <a:latin typeface="한컴산뜻돋움"/>
                <a:cs typeface="한컴산뜻돋움"/>
              </a:rPr>
              <a:t>for</a:t>
            </a:r>
            <a:r>
              <a:rPr sz="3150" spc="-150" baseline="34391" dirty="0">
                <a:solidFill>
                  <a:srgbClr val="A6A6A6"/>
                </a:solidFill>
                <a:latin typeface="한컴산뜻돋움"/>
                <a:cs typeface="한컴산뜻돋움"/>
              </a:rPr>
              <a:t> </a:t>
            </a:r>
            <a:r>
              <a:rPr sz="3150" baseline="34391" dirty="0">
                <a:solidFill>
                  <a:srgbClr val="A6A6A6"/>
                </a:solidFill>
                <a:latin typeface="한컴산뜻돋움"/>
                <a:cs typeface="한컴산뜻돋움"/>
              </a:rPr>
              <a:t>it</a:t>
            </a:r>
            <a:r>
              <a:rPr sz="3150" spc="-89" baseline="34391" dirty="0">
                <a:solidFill>
                  <a:srgbClr val="A6A6A6"/>
                </a:solidFill>
                <a:latin typeface="한컴산뜻돋움"/>
                <a:cs typeface="한컴산뜻돋움"/>
              </a:rPr>
              <a:t> </a:t>
            </a:r>
            <a:r>
              <a:rPr sz="3150" baseline="34391" dirty="0">
                <a:solidFill>
                  <a:srgbClr val="A6A6A6"/>
                </a:solidFill>
                <a:latin typeface="한컴산뜻돋움"/>
                <a:cs typeface="한컴산뜻돋움"/>
              </a:rPr>
              <a:t>is</a:t>
            </a:r>
            <a:r>
              <a:rPr sz="3150" spc="-82" baseline="34391" dirty="0">
                <a:solidFill>
                  <a:srgbClr val="A6A6A6"/>
                </a:solidFill>
                <a:latin typeface="한컴산뜻돋움"/>
                <a:cs typeface="한컴산뜻돋움"/>
              </a:rPr>
              <a:t> </a:t>
            </a:r>
            <a:r>
              <a:rPr sz="3150" baseline="34391" dirty="0">
                <a:solidFill>
                  <a:srgbClr val="A6A6A6"/>
                </a:solidFill>
                <a:latin typeface="한컴산뜻돋움"/>
                <a:cs typeface="한컴산뜻돋움"/>
              </a:rPr>
              <a:t>the</a:t>
            </a:r>
            <a:r>
              <a:rPr sz="3150" spc="-75" baseline="34391" dirty="0">
                <a:solidFill>
                  <a:srgbClr val="A6A6A6"/>
                </a:solidFill>
                <a:latin typeface="한컴산뜻돋움"/>
                <a:cs typeface="한컴산뜻돋움"/>
              </a:rPr>
              <a:t> </a:t>
            </a:r>
            <a:r>
              <a:rPr sz="3150" baseline="34391" dirty="0">
                <a:solidFill>
                  <a:srgbClr val="A6A6A6"/>
                </a:solidFill>
                <a:latin typeface="한컴산뜻돋움"/>
                <a:cs typeface="한컴산뜻돋움"/>
              </a:rPr>
              <a:t>wellspring</a:t>
            </a:r>
            <a:r>
              <a:rPr sz="3150" spc="-165" baseline="34391" dirty="0">
                <a:solidFill>
                  <a:srgbClr val="A6A6A6"/>
                </a:solidFill>
                <a:latin typeface="한컴산뜻돋움"/>
                <a:cs typeface="한컴산뜻돋움"/>
              </a:rPr>
              <a:t> </a:t>
            </a:r>
            <a:r>
              <a:rPr sz="3150" baseline="34391" dirty="0">
                <a:solidFill>
                  <a:srgbClr val="A6A6A6"/>
                </a:solidFill>
                <a:latin typeface="한컴산뜻돋움"/>
                <a:cs typeface="한컴산뜻돋움"/>
              </a:rPr>
              <a:t>of</a:t>
            </a:r>
            <a:r>
              <a:rPr sz="3150" spc="-97" baseline="34391" dirty="0">
                <a:solidFill>
                  <a:srgbClr val="A6A6A6"/>
                </a:solidFill>
                <a:latin typeface="한컴산뜻돋움"/>
                <a:cs typeface="한컴산뜻돋움"/>
              </a:rPr>
              <a:t> </a:t>
            </a:r>
            <a:r>
              <a:rPr sz="3150" spc="-15" baseline="34391" dirty="0">
                <a:solidFill>
                  <a:srgbClr val="A6A6A6"/>
                </a:solidFill>
                <a:latin typeface="한컴산뜻돋움"/>
                <a:cs typeface="한컴산뜻돋움"/>
              </a:rPr>
              <a:t>life.</a:t>
            </a:r>
            <a:r>
              <a:rPr sz="3150" spc="-15" baseline="34391" dirty="0">
                <a:solidFill>
                  <a:srgbClr val="001F5F"/>
                </a:solidFill>
                <a:latin typeface="한컴산뜻돋움"/>
                <a:cs typeface="한컴산뜻돋움"/>
              </a:rPr>
              <a:t>&lt;/P&gt;</a:t>
            </a:r>
            <a:endParaRPr sz="3150" baseline="34391" dirty="0">
              <a:latin typeface="한컴산뜻돋움"/>
              <a:cs typeface="한컴산뜻돋움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35252" y="5210333"/>
            <a:ext cx="2484120" cy="985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&lt;P&gt;</a:t>
            </a:r>
            <a:r>
              <a:rPr sz="2100" spc="-10" dirty="0">
                <a:solidFill>
                  <a:srgbClr val="A6A6A6"/>
                </a:solidFill>
                <a:latin typeface="한컴산뜻돋움"/>
                <a:cs typeface="한컴산뜻돋움"/>
              </a:rPr>
              <a:t>proverb</a:t>
            </a:r>
            <a:r>
              <a:rPr sz="2100" spc="-135" dirty="0">
                <a:solidFill>
                  <a:srgbClr val="A6A6A6"/>
                </a:solidFill>
                <a:latin typeface="한컴산뜻돋움"/>
                <a:cs typeface="한컴산뜻돋움"/>
              </a:rPr>
              <a:t> </a:t>
            </a:r>
            <a:r>
              <a:rPr sz="2100" spc="-10" dirty="0">
                <a:solidFill>
                  <a:srgbClr val="A6A6A6"/>
                </a:solidFill>
                <a:latin typeface="한컴산뜻돋움"/>
                <a:cs typeface="한컴산뜻돋움"/>
              </a:rPr>
              <a:t>4:23</a:t>
            </a:r>
            <a:r>
              <a:rPr sz="21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&lt;/P&gt;</a:t>
            </a:r>
            <a:endParaRPr sz="21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1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&lt;/BODY&gt;</a:t>
            </a:r>
            <a:endParaRPr sz="21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1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&lt;/HTML&gt;</a:t>
            </a:r>
            <a:endParaRPr sz="2100">
              <a:latin typeface="한컴산뜻돋움"/>
              <a:cs typeface="한컴산뜻돋움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58F9C2-5750-F26C-B70D-28268AE44CC1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named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클래스 스타일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848" y="540473"/>
            <a:ext cx="11731757" cy="631752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335252" y="1689893"/>
            <a:ext cx="4841240" cy="450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&lt;BODY&gt;</a:t>
            </a:r>
            <a:endParaRPr sz="21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100" spc="-35" dirty="0">
                <a:solidFill>
                  <a:srgbClr val="001F5F"/>
                </a:solidFill>
                <a:latin typeface="한컴산뜻돋움"/>
                <a:cs typeface="한컴산뜻돋움"/>
              </a:rPr>
              <a:t>&lt;H2&gt;</a:t>
            </a:r>
            <a:r>
              <a:rPr sz="2100" spc="-35" dirty="0">
                <a:solidFill>
                  <a:srgbClr val="001F5F"/>
                </a:solidFill>
                <a:latin typeface="휴먼아미체"/>
                <a:cs typeface="휴먼아미체"/>
              </a:rPr>
              <a:t>★</a:t>
            </a:r>
            <a:r>
              <a:rPr sz="2100" spc="-35" dirty="0">
                <a:solidFill>
                  <a:srgbClr val="001F5F"/>
                </a:solidFill>
                <a:latin typeface="한컴산뜻돋움"/>
                <a:cs typeface="한컴산뜻돋움"/>
              </a:rPr>
              <a:t>The</a:t>
            </a:r>
            <a:r>
              <a:rPr sz="2100" spc="-8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1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proverbs</a:t>
            </a:r>
            <a:r>
              <a:rPr sz="2100" spc="-10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100" dirty="0">
                <a:solidFill>
                  <a:srgbClr val="001F5F"/>
                </a:solidFill>
                <a:latin typeface="한컴산뜻돋움"/>
                <a:cs typeface="한컴산뜻돋움"/>
              </a:rPr>
              <a:t>of</a:t>
            </a:r>
            <a:r>
              <a:rPr sz="2100" spc="-8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1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Solomon</a:t>
            </a:r>
            <a:r>
              <a:rPr sz="2100" spc="-20" dirty="0">
                <a:solidFill>
                  <a:srgbClr val="001F5F"/>
                </a:solidFill>
                <a:latin typeface="휴먼아미체"/>
                <a:cs typeface="휴먼아미체"/>
              </a:rPr>
              <a:t>★</a:t>
            </a:r>
            <a:r>
              <a:rPr sz="21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&lt;/H2&gt;</a:t>
            </a:r>
            <a:endParaRPr sz="21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100" dirty="0">
                <a:solidFill>
                  <a:srgbClr val="001F5F"/>
                </a:solidFill>
                <a:latin typeface="한컴산뜻돋움"/>
                <a:cs typeface="한컴산뜻돋움"/>
              </a:rPr>
              <a:t>&lt;P</a:t>
            </a:r>
            <a:r>
              <a:rPr sz="2100" spc="-10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100" spc="-10" dirty="0">
                <a:solidFill>
                  <a:srgbClr val="C00000"/>
                </a:solidFill>
                <a:latin typeface="한컴산뜻돋움"/>
                <a:cs typeface="한컴산뜻돋움"/>
              </a:rPr>
              <a:t>class="blue"</a:t>
            </a:r>
            <a:r>
              <a:rPr sz="21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&gt;</a:t>
            </a:r>
            <a:endParaRPr sz="2100">
              <a:latin typeface="한컴산뜻돋움"/>
              <a:cs typeface="한컴산뜻돋움"/>
            </a:endParaRPr>
          </a:p>
          <a:p>
            <a:pPr marL="12700" marR="1981200">
              <a:lnSpc>
                <a:spcPct val="100000"/>
              </a:lnSpc>
            </a:pPr>
            <a:r>
              <a:rPr sz="2100" spc="905" dirty="0">
                <a:solidFill>
                  <a:srgbClr val="A6A6A6"/>
                </a:solidFill>
                <a:latin typeface="휴먼아미체"/>
                <a:cs typeface="휴먼아미체"/>
              </a:rPr>
              <a:t>모든</a:t>
            </a:r>
            <a:r>
              <a:rPr sz="2100" spc="-415" dirty="0">
                <a:solidFill>
                  <a:srgbClr val="A6A6A6"/>
                </a:solidFill>
                <a:latin typeface="휴먼아미체"/>
                <a:cs typeface="휴먼아미체"/>
              </a:rPr>
              <a:t> </a:t>
            </a:r>
            <a:r>
              <a:rPr sz="2100" spc="685" dirty="0">
                <a:solidFill>
                  <a:srgbClr val="A6A6A6"/>
                </a:solidFill>
                <a:latin typeface="휴먼아미체"/>
                <a:cs typeface="휴먼아미체"/>
              </a:rPr>
              <a:t>지킬</a:t>
            </a:r>
            <a:r>
              <a:rPr sz="2100" spc="-370" dirty="0">
                <a:solidFill>
                  <a:srgbClr val="A6A6A6"/>
                </a:solidFill>
                <a:latin typeface="휴먼아미체"/>
                <a:cs typeface="휴먼아미체"/>
              </a:rPr>
              <a:t> </a:t>
            </a:r>
            <a:r>
              <a:rPr sz="2100" spc="570" dirty="0">
                <a:solidFill>
                  <a:srgbClr val="A6A6A6"/>
                </a:solidFill>
                <a:latin typeface="휴먼아미체"/>
                <a:cs typeface="휴먼아미체"/>
              </a:rPr>
              <a:t>만한</a:t>
            </a:r>
            <a:r>
              <a:rPr sz="2100" spc="-390" dirty="0">
                <a:solidFill>
                  <a:srgbClr val="A6A6A6"/>
                </a:solidFill>
                <a:latin typeface="휴먼아미체"/>
                <a:cs typeface="휴먼아미체"/>
              </a:rPr>
              <a:t> </a:t>
            </a:r>
            <a:r>
              <a:rPr sz="2100" spc="685" dirty="0">
                <a:solidFill>
                  <a:srgbClr val="A6A6A6"/>
                </a:solidFill>
                <a:latin typeface="휴먼아미체"/>
                <a:cs typeface="휴먼아미체"/>
              </a:rPr>
              <a:t>것</a:t>
            </a:r>
            <a:r>
              <a:rPr sz="2100" spc="-400" dirty="0">
                <a:solidFill>
                  <a:srgbClr val="A6A6A6"/>
                </a:solidFill>
                <a:latin typeface="휴먼아미체"/>
                <a:cs typeface="휴먼아미체"/>
              </a:rPr>
              <a:t> </a:t>
            </a:r>
            <a:r>
              <a:rPr sz="2100" spc="655" dirty="0">
                <a:solidFill>
                  <a:srgbClr val="A6A6A6"/>
                </a:solidFill>
                <a:latin typeface="휴먼아미체"/>
                <a:cs typeface="휴먼아미체"/>
              </a:rPr>
              <a:t>중에 </a:t>
            </a:r>
            <a:r>
              <a:rPr sz="2100" spc="795" dirty="0">
                <a:solidFill>
                  <a:srgbClr val="A6A6A6"/>
                </a:solidFill>
                <a:latin typeface="휴먼아미체"/>
                <a:cs typeface="휴먼아미체"/>
              </a:rPr>
              <a:t>더욱</a:t>
            </a:r>
            <a:r>
              <a:rPr sz="2100" spc="-415" dirty="0">
                <a:solidFill>
                  <a:srgbClr val="A6A6A6"/>
                </a:solidFill>
                <a:latin typeface="휴먼아미체"/>
                <a:cs typeface="휴먼아미체"/>
              </a:rPr>
              <a:t> </a:t>
            </a:r>
            <a:r>
              <a:rPr sz="2100" spc="450" dirty="0">
                <a:solidFill>
                  <a:srgbClr val="A6A6A6"/>
                </a:solidFill>
                <a:latin typeface="휴먼아미체"/>
                <a:cs typeface="휴먼아미체"/>
              </a:rPr>
              <a:t>네</a:t>
            </a:r>
            <a:r>
              <a:rPr sz="2100" spc="-370" dirty="0">
                <a:solidFill>
                  <a:srgbClr val="A6A6A6"/>
                </a:solidFill>
                <a:latin typeface="휴먼아미체"/>
                <a:cs typeface="휴먼아미체"/>
              </a:rPr>
              <a:t> </a:t>
            </a:r>
            <a:r>
              <a:rPr sz="2100" spc="795" dirty="0">
                <a:solidFill>
                  <a:srgbClr val="A6A6A6"/>
                </a:solidFill>
                <a:latin typeface="휴먼아미체"/>
                <a:cs typeface="휴먼아미체"/>
              </a:rPr>
              <a:t>마음을</a:t>
            </a:r>
            <a:r>
              <a:rPr sz="2100" spc="-390" dirty="0">
                <a:solidFill>
                  <a:srgbClr val="A6A6A6"/>
                </a:solidFill>
                <a:latin typeface="휴먼아미체"/>
                <a:cs typeface="휴먼아미체"/>
              </a:rPr>
              <a:t> </a:t>
            </a:r>
            <a:r>
              <a:rPr sz="2100" spc="265" dirty="0">
                <a:solidFill>
                  <a:srgbClr val="A6A6A6"/>
                </a:solidFill>
                <a:latin typeface="휴먼아미체"/>
                <a:cs typeface="휴먼아미체"/>
              </a:rPr>
              <a:t>지키라</a:t>
            </a:r>
            <a:r>
              <a:rPr sz="2100" spc="265" dirty="0">
                <a:solidFill>
                  <a:srgbClr val="001F5F"/>
                </a:solidFill>
                <a:latin typeface="한컴산뜻돋움"/>
                <a:cs typeface="한컴산뜻돋움"/>
              </a:rPr>
              <a:t>&lt;/P&gt;</a:t>
            </a:r>
            <a:endParaRPr sz="21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100" dirty="0">
                <a:solidFill>
                  <a:srgbClr val="001F5F"/>
                </a:solidFill>
                <a:latin typeface="한컴산뜻돋움"/>
                <a:cs typeface="한컴산뜻돋움"/>
              </a:rPr>
              <a:t>&lt;P</a:t>
            </a:r>
            <a:r>
              <a:rPr sz="2100" spc="-10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100" spc="-10" dirty="0">
                <a:solidFill>
                  <a:srgbClr val="C00000"/>
                </a:solidFill>
                <a:latin typeface="한컴산뜻돋움"/>
                <a:cs typeface="한컴산뜻돋움"/>
              </a:rPr>
              <a:t>class="blue"</a:t>
            </a:r>
            <a:r>
              <a:rPr sz="2100" spc="-90" dirty="0">
                <a:solidFill>
                  <a:srgbClr val="C00000"/>
                </a:solidFill>
                <a:latin typeface="한컴산뜻돋움"/>
                <a:cs typeface="한컴산뜻돋움"/>
              </a:rPr>
              <a:t> </a:t>
            </a:r>
            <a:r>
              <a:rPr sz="2100" spc="-10" dirty="0">
                <a:solidFill>
                  <a:srgbClr val="C00000"/>
                </a:solidFill>
                <a:latin typeface="한컴산뜻돋움"/>
                <a:cs typeface="한컴산뜻돋움"/>
              </a:rPr>
              <a:t>id="green_Text"</a:t>
            </a:r>
            <a:r>
              <a:rPr sz="21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&gt;</a:t>
            </a:r>
            <a:endParaRPr sz="21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100" spc="605" dirty="0">
                <a:solidFill>
                  <a:srgbClr val="A6A6A6"/>
                </a:solidFill>
                <a:latin typeface="휴먼아미체"/>
                <a:cs typeface="휴먼아미체"/>
              </a:rPr>
              <a:t>생명의</a:t>
            </a:r>
            <a:r>
              <a:rPr sz="2100" spc="-409" dirty="0">
                <a:solidFill>
                  <a:srgbClr val="A6A6A6"/>
                </a:solidFill>
                <a:latin typeface="휴먼아미체"/>
                <a:cs typeface="휴먼아미체"/>
              </a:rPr>
              <a:t> </a:t>
            </a:r>
            <a:r>
              <a:rPr sz="2100" spc="755" dirty="0">
                <a:solidFill>
                  <a:srgbClr val="A6A6A6"/>
                </a:solidFill>
                <a:latin typeface="휴먼아미체"/>
                <a:cs typeface="휴먼아미체"/>
              </a:rPr>
              <a:t>근원이</a:t>
            </a:r>
            <a:r>
              <a:rPr sz="2100" spc="-385" dirty="0">
                <a:solidFill>
                  <a:srgbClr val="A6A6A6"/>
                </a:solidFill>
                <a:latin typeface="휴먼아미체"/>
                <a:cs typeface="휴먼아미체"/>
              </a:rPr>
              <a:t> </a:t>
            </a:r>
            <a:r>
              <a:rPr sz="2100" spc="605" dirty="0">
                <a:solidFill>
                  <a:srgbClr val="A6A6A6"/>
                </a:solidFill>
                <a:latin typeface="휴먼아미체"/>
                <a:cs typeface="휴먼아미체"/>
              </a:rPr>
              <a:t>이에서</a:t>
            </a:r>
            <a:r>
              <a:rPr sz="2100" spc="-390" dirty="0">
                <a:solidFill>
                  <a:srgbClr val="A6A6A6"/>
                </a:solidFill>
                <a:latin typeface="휴먼아미체"/>
                <a:cs typeface="휴먼아미체"/>
              </a:rPr>
              <a:t> </a:t>
            </a:r>
            <a:r>
              <a:rPr sz="2100" spc="270" dirty="0">
                <a:solidFill>
                  <a:srgbClr val="A6A6A6"/>
                </a:solidFill>
                <a:latin typeface="휴먼아미체"/>
                <a:cs typeface="휴먼아미체"/>
              </a:rPr>
              <a:t>남이니라</a:t>
            </a:r>
            <a:r>
              <a:rPr sz="2100" spc="270" dirty="0">
                <a:solidFill>
                  <a:srgbClr val="A6A6A6"/>
                </a:solidFill>
                <a:latin typeface="한컴산뜻돋움"/>
                <a:cs typeface="한컴산뜻돋움"/>
              </a:rPr>
              <a:t>.</a:t>
            </a:r>
            <a:r>
              <a:rPr sz="2100" spc="270" dirty="0">
                <a:solidFill>
                  <a:srgbClr val="001F5F"/>
                </a:solidFill>
                <a:latin typeface="한컴산뜻돋움"/>
                <a:cs typeface="한컴산뜻돋움"/>
              </a:rPr>
              <a:t>&lt;/P&gt;</a:t>
            </a:r>
            <a:endParaRPr sz="21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100" dirty="0">
                <a:solidFill>
                  <a:srgbClr val="001F5F"/>
                </a:solidFill>
                <a:latin typeface="한컴산뜻돋움"/>
                <a:cs typeface="한컴산뜻돋움"/>
              </a:rPr>
              <a:t>&lt;P</a:t>
            </a:r>
            <a:r>
              <a:rPr sz="2100" spc="-10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100" spc="-10" dirty="0">
                <a:solidFill>
                  <a:srgbClr val="C00000"/>
                </a:solidFill>
                <a:latin typeface="한컴산뜻돋움"/>
                <a:cs typeface="한컴산뜻돋움"/>
              </a:rPr>
              <a:t>id="red_larger"</a:t>
            </a:r>
            <a:r>
              <a:rPr sz="21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&gt;</a:t>
            </a:r>
            <a:endParaRPr sz="21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100" spc="-10" dirty="0">
                <a:solidFill>
                  <a:srgbClr val="A6A6A6"/>
                </a:solidFill>
                <a:latin typeface="한컴산뜻돋움"/>
                <a:cs typeface="한컴산뜻돋움"/>
              </a:rPr>
              <a:t>Above</a:t>
            </a:r>
            <a:r>
              <a:rPr sz="2100" spc="-130" dirty="0">
                <a:solidFill>
                  <a:srgbClr val="A6A6A6"/>
                </a:solidFill>
                <a:latin typeface="한컴산뜻돋움"/>
                <a:cs typeface="한컴산뜻돋움"/>
              </a:rPr>
              <a:t> </a:t>
            </a:r>
            <a:r>
              <a:rPr sz="2100" dirty="0">
                <a:solidFill>
                  <a:srgbClr val="A6A6A6"/>
                </a:solidFill>
                <a:latin typeface="한컴산뜻돋움"/>
                <a:cs typeface="한컴산뜻돋움"/>
              </a:rPr>
              <a:t>all</a:t>
            </a:r>
            <a:r>
              <a:rPr sz="2100" spc="-85" dirty="0">
                <a:solidFill>
                  <a:srgbClr val="A6A6A6"/>
                </a:solidFill>
                <a:latin typeface="한컴산뜻돋움"/>
                <a:cs typeface="한컴산뜻돋움"/>
              </a:rPr>
              <a:t> </a:t>
            </a:r>
            <a:r>
              <a:rPr sz="2100" dirty="0">
                <a:solidFill>
                  <a:srgbClr val="A6A6A6"/>
                </a:solidFill>
                <a:latin typeface="한컴산뜻돋움"/>
                <a:cs typeface="한컴산뜻돋움"/>
              </a:rPr>
              <a:t>else,</a:t>
            </a:r>
            <a:r>
              <a:rPr sz="2100" spc="-95" dirty="0">
                <a:solidFill>
                  <a:srgbClr val="A6A6A6"/>
                </a:solidFill>
                <a:latin typeface="한컴산뜻돋움"/>
                <a:cs typeface="한컴산뜻돋움"/>
              </a:rPr>
              <a:t> </a:t>
            </a:r>
            <a:r>
              <a:rPr sz="2100" spc="-10" dirty="0">
                <a:solidFill>
                  <a:srgbClr val="A6A6A6"/>
                </a:solidFill>
                <a:latin typeface="한컴산뜻돋움"/>
                <a:cs typeface="한컴산뜻돋움"/>
              </a:rPr>
              <a:t>guard</a:t>
            </a:r>
            <a:r>
              <a:rPr sz="2100" spc="-85" dirty="0">
                <a:solidFill>
                  <a:srgbClr val="A6A6A6"/>
                </a:solidFill>
                <a:latin typeface="한컴산뜻돋움"/>
                <a:cs typeface="한컴산뜻돋움"/>
              </a:rPr>
              <a:t> </a:t>
            </a:r>
            <a:r>
              <a:rPr sz="2100" dirty="0">
                <a:solidFill>
                  <a:srgbClr val="A6A6A6"/>
                </a:solidFill>
                <a:latin typeface="한컴산뜻돋움"/>
                <a:cs typeface="한컴산뜻돋움"/>
              </a:rPr>
              <a:t>your</a:t>
            </a:r>
            <a:r>
              <a:rPr sz="2100" spc="-95" dirty="0">
                <a:solidFill>
                  <a:srgbClr val="A6A6A6"/>
                </a:solidFill>
                <a:latin typeface="한컴산뜻돋움"/>
                <a:cs typeface="한컴산뜻돋움"/>
              </a:rPr>
              <a:t> </a:t>
            </a:r>
            <a:r>
              <a:rPr sz="2100" spc="-10" dirty="0">
                <a:solidFill>
                  <a:srgbClr val="A6A6A6"/>
                </a:solidFill>
                <a:latin typeface="한컴산뜻돋움"/>
                <a:cs typeface="한컴산뜻돋움"/>
              </a:rPr>
              <a:t>heart,</a:t>
            </a:r>
            <a:r>
              <a:rPr sz="21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&lt;/P&gt;</a:t>
            </a:r>
            <a:endParaRPr sz="21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100" dirty="0">
                <a:solidFill>
                  <a:srgbClr val="001F5F"/>
                </a:solidFill>
                <a:latin typeface="한컴산뜻돋움"/>
                <a:cs typeface="한컴산뜻돋움"/>
              </a:rPr>
              <a:t>&lt;P</a:t>
            </a:r>
            <a:r>
              <a:rPr sz="2100" spc="-8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100" spc="-25" dirty="0">
                <a:solidFill>
                  <a:srgbClr val="C00000"/>
                </a:solidFill>
                <a:latin typeface="한컴산뜻돋움"/>
                <a:cs typeface="한컴산뜻돋움"/>
              </a:rPr>
              <a:t>id="green_Text</a:t>
            </a:r>
            <a:r>
              <a:rPr sz="2100" spc="-50" dirty="0">
                <a:solidFill>
                  <a:srgbClr val="C00000"/>
                </a:solidFill>
                <a:latin typeface="한컴산뜻돋움"/>
                <a:cs typeface="한컴산뜻돋움"/>
              </a:rPr>
              <a:t> </a:t>
            </a:r>
            <a:r>
              <a:rPr sz="2100" spc="-25" dirty="0">
                <a:solidFill>
                  <a:srgbClr val="C00000"/>
                </a:solidFill>
                <a:latin typeface="한컴산뜻돋움"/>
                <a:cs typeface="한컴산뜻돋움"/>
              </a:rPr>
              <a:t>"</a:t>
            </a:r>
            <a:r>
              <a:rPr sz="2100" spc="-25" dirty="0">
                <a:solidFill>
                  <a:srgbClr val="001F5F"/>
                </a:solidFill>
                <a:latin typeface="한컴산뜻돋움"/>
                <a:cs typeface="한컴산뜻돋움"/>
              </a:rPr>
              <a:t>&gt;</a:t>
            </a:r>
            <a:endParaRPr sz="21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100" spc="-10" dirty="0">
                <a:solidFill>
                  <a:srgbClr val="A6A6A6"/>
                </a:solidFill>
                <a:latin typeface="한컴산뜻돋움"/>
                <a:cs typeface="한컴산뜻돋움"/>
              </a:rPr>
              <a:t>for</a:t>
            </a:r>
            <a:r>
              <a:rPr sz="2100" spc="-120" dirty="0">
                <a:solidFill>
                  <a:srgbClr val="A6A6A6"/>
                </a:solidFill>
                <a:latin typeface="한컴산뜻돋움"/>
                <a:cs typeface="한컴산뜻돋움"/>
              </a:rPr>
              <a:t> </a:t>
            </a:r>
            <a:r>
              <a:rPr sz="2100" dirty="0">
                <a:solidFill>
                  <a:srgbClr val="A6A6A6"/>
                </a:solidFill>
                <a:latin typeface="한컴산뜻돋움"/>
                <a:cs typeface="한컴산뜻돋움"/>
              </a:rPr>
              <a:t>it</a:t>
            </a:r>
            <a:r>
              <a:rPr sz="2100" spc="-85" dirty="0">
                <a:solidFill>
                  <a:srgbClr val="A6A6A6"/>
                </a:solidFill>
                <a:latin typeface="한컴산뜻돋움"/>
                <a:cs typeface="한컴산뜻돋움"/>
              </a:rPr>
              <a:t> </a:t>
            </a:r>
            <a:r>
              <a:rPr sz="2100" dirty="0">
                <a:solidFill>
                  <a:srgbClr val="A6A6A6"/>
                </a:solidFill>
                <a:latin typeface="한컴산뜻돋움"/>
                <a:cs typeface="한컴산뜻돋움"/>
              </a:rPr>
              <a:t>is</a:t>
            </a:r>
            <a:r>
              <a:rPr sz="2100" spc="-75" dirty="0">
                <a:solidFill>
                  <a:srgbClr val="A6A6A6"/>
                </a:solidFill>
                <a:latin typeface="한컴산뜻돋움"/>
                <a:cs typeface="한컴산뜻돋움"/>
              </a:rPr>
              <a:t> </a:t>
            </a:r>
            <a:r>
              <a:rPr sz="2100" dirty="0">
                <a:solidFill>
                  <a:srgbClr val="A6A6A6"/>
                </a:solidFill>
                <a:latin typeface="한컴산뜻돋움"/>
                <a:cs typeface="한컴산뜻돋움"/>
              </a:rPr>
              <a:t>the</a:t>
            </a:r>
            <a:r>
              <a:rPr sz="2100" spc="-70" dirty="0">
                <a:solidFill>
                  <a:srgbClr val="A6A6A6"/>
                </a:solidFill>
                <a:latin typeface="한컴산뜻돋움"/>
                <a:cs typeface="한컴산뜻돋움"/>
              </a:rPr>
              <a:t> </a:t>
            </a:r>
            <a:r>
              <a:rPr sz="2100" dirty="0">
                <a:solidFill>
                  <a:srgbClr val="A6A6A6"/>
                </a:solidFill>
                <a:latin typeface="한컴산뜻돋움"/>
                <a:cs typeface="한컴산뜻돋움"/>
              </a:rPr>
              <a:t>wellspring</a:t>
            </a:r>
            <a:r>
              <a:rPr sz="2100" spc="-130" dirty="0">
                <a:solidFill>
                  <a:srgbClr val="A6A6A6"/>
                </a:solidFill>
                <a:latin typeface="한컴산뜻돋움"/>
                <a:cs typeface="한컴산뜻돋움"/>
              </a:rPr>
              <a:t> </a:t>
            </a:r>
            <a:r>
              <a:rPr sz="2100" dirty="0">
                <a:solidFill>
                  <a:srgbClr val="A6A6A6"/>
                </a:solidFill>
                <a:latin typeface="한컴산뜻돋움"/>
                <a:cs typeface="한컴산뜻돋움"/>
              </a:rPr>
              <a:t>of</a:t>
            </a:r>
            <a:r>
              <a:rPr sz="2100" spc="-90" dirty="0">
                <a:solidFill>
                  <a:srgbClr val="A6A6A6"/>
                </a:solidFill>
                <a:latin typeface="한컴산뜻돋움"/>
                <a:cs typeface="한컴산뜻돋움"/>
              </a:rPr>
              <a:t> </a:t>
            </a:r>
            <a:r>
              <a:rPr sz="2100" spc="-10" dirty="0">
                <a:solidFill>
                  <a:srgbClr val="A6A6A6"/>
                </a:solidFill>
                <a:latin typeface="한컴산뜻돋움"/>
                <a:cs typeface="한컴산뜻돋움"/>
              </a:rPr>
              <a:t>life.</a:t>
            </a:r>
            <a:r>
              <a:rPr sz="21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&lt;/P&gt;</a:t>
            </a:r>
            <a:endParaRPr sz="21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1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&lt;P&gt;</a:t>
            </a:r>
            <a:r>
              <a:rPr sz="2100" spc="-10" dirty="0">
                <a:solidFill>
                  <a:srgbClr val="A6A6A6"/>
                </a:solidFill>
                <a:latin typeface="한컴산뜻돋움"/>
                <a:cs typeface="한컴산뜻돋움"/>
              </a:rPr>
              <a:t>proverb</a:t>
            </a:r>
            <a:r>
              <a:rPr sz="2100" spc="-135" dirty="0">
                <a:solidFill>
                  <a:srgbClr val="A6A6A6"/>
                </a:solidFill>
                <a:latin typeface="한컴산뜻돋움"/>
                <a:cs typeface="한컴산뜻돋움"/>
              </a:rPr>
              <a:t> </a:t>
            </a:r>
            <a:r>
              <a:rPr sz="2100" spc="-10" dirty="0">
                <a:solidFill>
                  <a:srgbClr val="A6A6A6"/>
                </a:solidFill>
                <a:latin typeface="한컴산뜻돋움"/>
                <a:cs typeface="한컴산뜻돋움"/>
              </a:rPr>
              <a:t>4:23</a:t>
            </a:r>
            <a:r>
              <a:rPr sz="21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&lt;/P&gt;</a:t>
            </a:r>
            <a:endParaRPr sz="21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1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&lt;/BODY&gt;</a:t>
            </a:r>
            <a:endParaRPr sz="21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1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&lt;/HTML&gt;</a:t>
            </a:r>
            <a:endParaRPr sz="2100">
              <a:latin typeface="한컴산뜻돋움"/>
              <a:cs typeface="한컴산뜻돋움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32700" y="2738081"/>
            <a:ext cx="4792345" cy="3121660"/>
            <a:chOff x="932700" y="2738081"/>
            <a:chExt cx="4792345" cy="312166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1281" y="2766659"/>
              <a:ext cx="4735037" cy="276011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46988" y="2752369"/>
              <a:ext cx="4763770" cy="2788920"/>
            </a:xfrm>
            <a:custGeom>
              <a:avLst/>
              <a:gdLst/>
              <a:ahLst/>
              <a:cxnLst/>
              <a:rect l="l" t="t" r="r" b="b"/>
              <a:pathLst>
                <a:path w="4763770" h="2788920">
                  <a:moveTo>
                    <a:pt x="0" y="0"/>
                  </a:moveTo>
                  <a:lnTo>
                    <a:pt x="4763617" y="0"/>
                  </a:lnTo>
                  <a:lnTo>
                    <a:pt x="4763617" y="2788691"/>
                  </a:lnTo>
                  <a:lnTo>
                    <a:pt x="0" y="2788691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0371" y="5526785"/>
              <a:ext cx="4655948" cy="33262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232013" y="2530523"/>
            <a:ext cx="1423035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50" spc="26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6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-24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5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400" dirty="0">
                <a:solidFill>
                  <a:srgbClr val="585858"/>
                </a:solidFill>
                <a:latin typeface="휴먼아미체"/>
                <a:cs typeface="휴먼아미체"/>
              </a:rPr>
              <a:t>교수자</a:t>
            </a:r>
            <a:r>
              <a:rPr sz="1050" spc="-21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229" dirty="0">
                <a:solidFill>
                  <a:srgbClr val="585858"/>
                </a:solidFill>
                <a:latin typeface="휴먼아미체"/>
                <a:cs typeface="휴먼아미체"/>
              </a:rPr>
              <a:t>자체제작</a:t>
            </a:r>
            <a:endParaRPr sz="1050">
              <a:latin typeface="휴먼아미체"/>
              <a:cs typeface="휴먼아미체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78276" y="2525636"/>
            <a:ext cx="219415" cy="2194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DF53FDF-F785-50C7-2A85-507AF3902DD7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Named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클래스 스타일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066" y="1606612"/>
            <a:ext cx="232917" cy="23291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265214" y="3438474"/>
            <a:ext cx="4792345" cy="3121660"/>
            <a:chOff x="6265214" y="3438474"/>
            <a:chExt cx="4792345" cy="312166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93796" y="3467050"/>
              <a:ext cx="4735039" cy="276012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279502" y="3452761"/>
              <a:ext cx="4763770" cy="2788920"/>
            </a:xfrm>
            <a:custGeom>
              <a:avLst/>
              <a:gdLst/>
              <a:ahLst/>
              <a:cxnLst/>
              <a:rect l="l" t="t" r="r" b="b"/>
              <a:pathLst>
                <a:path w="4763770" h="2788920">
                  <a:moveTo>
                    <a:pt x="0" y="0"/>
                  </a:moveTo>
                  <a:lnTo>
                    <a:pt x="4763617" y="0"/>
                  </a:lnTo>
                  <a:lnTo>
                    <a:pt x="4763617" y="2788691"/>
                  </a:lnTo>
                  <a:lnTo>
                    <a:pt x="0" y="2788691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72885" y="6227178"/>
              <a:ext cx="4655949" cy="33262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39749" y="1225155"/>
            <a:ext cx="11279505" cy="21800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600" dirty="0">
              <a:latin typeface="나눔고딕 ExtraBold"/>
              <a:cs typeface="나눔고딕 ExtraBold"/>
            </a:endParaRPr>
          </a:p>
          <a:p>
            <a:pPr marL="432434" marR="5080" indent="-635">
              <a:lnSpc>
                <a:spcPct val="100000"/>
              </a:lnSpc>
            </a:pPr>
            <a:r>
              <a:rPr sz="2400" spc="720" dirty="0">
                <a:latin typeface="휴먼아미체"/>
                <a:cs typeface="휴먼아미체"/>
              </a:rPr>
              <a:t>앞서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살펴본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610" dirty="0">
                <a:latin typeface="휴먼아미체"/>
                <a:cs typeface="휴먼아미체"/>
              </a:rPr>
              <a:t>예에서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보는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것처럼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똑같이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dirty="0">
                <a:solidFill>
                  <a:srgbClr val="00AFEF"/>
                </a:solidFill>
                <a:latin typeface="한컴산뜻돋움"/>
                <a:cs typeface="한컴산뜻돋움"/>
              </a:rPr>
              <a:t>P</a:t>
            </a:r>
            <a:r>
              <a:rPr sz="2400" spc="-7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spc="770" dirty="0">
                <a:solidFill>
                  <a:srgbClr val="00AFEF"/>
                </a:solidFill>
                <a:latin typeface="휴먼아미체"/>
                <a:cs typeface="휴먼아미체"/>
              </a:rPr>
              <a:t>태그</a:t>
            </a:r>
            <a:r>
              <a:rPr sz="2400" spc="-465" dirty="0">
                <a:solidFill>
                  <a:srgbClr val="00AFEF"/>
                </a:solidFill>
                <a:latin typeface="휴먼아미체"/>
                <a:cs typeface="휴먼아미체"/>
              </a:rPr>
              <a:t> </a:t>
            </a:r>
            <a:r>
              <a:rPr sz="2400" spc="780" dirty="0">
                <a:solidFill>
                  <a:srgbClr val="00AFEF"/>
                </a:solidFill>
                <a:latin typeface="휴먼아미체"/>
                <a:cs typeface="휴먼아미체"/>
              </a:rPr>
              <a:t>스타일</a:t>
            </a:r>
            <a:r>
              <a:rPr sz="2400" spc="780" dirty="0">
                <a:latin typeface="휴먼아미체"/>
                <a:cs typeface="휴먼아미체"/>
              </a:rPr>
              <a:t>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dirty="0">
                <a:solidFill>
                  <a:srgbClr val="00AFEF"/>
                </a:solidFill>
                <a:latin typeface="한컴산뜻돋움"/>
                <a:cs typeface="한컴산뜻돋움"/>
              </a:rPr>
              <a:t>blue</a:t>
            </a:r>
            <a:r>
              <a:rPr sz="2400" spc="-9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spc="865" dirty="0">
                <a:solidFill>
                  <a:srgbClr val="00AFEF"/>
                </a:solidFill>
                <a:latin typeface="휴먼아미체"/>
                <a:cs typeface="휴먼아미체"/>
              </a:rPr>
              <a:t>클래스</a:t>
            </a:r>
            <a:r>
              <a:rPr sz="2400" spc="-465" dirty="0">
                <a:solidFill>
                  <a:srgbClr val="00AFEF"/>
                </a:solidFill>
                <a:latin typeface="휴먼아미체"/>
                <a:cs typeface="휴먼아미체"/>
              </a:rPr>
              <a:t> </a:t>
            </a:r>
            <a:r>
              <a:rPr sz="2400" spc="875" dirty="0">
                <a:solidFill>
                  <a:srgbClr val="00AFEF"/>
                </a:solidFill>
                <a:latin typeface="휴먼아미체"/>
                <a:cs typeface="휴먼아미체"/>
              </a:rPr>
              <a:t>스타일</a:t>
            </a:r>
            <a:r>
              <a:rPr sz="2400" spc="875" dirty="0">
                <a:latin typeface="휴먼아미체"/>
                <a:cs typeface="휴먼아미체"/>
              </a:rPr>
              <a:t>을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45" dirty="0">
                <a:latin typeface="휴먼아미체"/>
                <a:cs typeface="휴먼아미체"/>
              </a:rPr>
              <a:t>적용했지만 </a:t>
            </a:r>
            <a:r>
              <a:rPr sz="2400" spc="690" dirty="0">
                <a:latin typeface="휴먼아미체"/>
                <a:cs typeface="휴먼아미체"/>
              </a:rPr>
              <a:t>여기에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dirty="0">
                <a:solidFill>
                  <a:srgbClr val="00AFEF"/>
                </a:solidFill>
                <a:latin typeface="한컴산뜻돋움"/>
                <a:cs typeface="한컴산뜻돋움"/>
              </a:rPr>
              <a:t>green_Text</a:t>
            </a:r>
            <a:r>
              <a:rPr sz="2400" dirty="0">
                <a:solidFill>
                  <a:srgbClr val="00AFEF"/>
                </a:solidFill>
                <a:latin typeface="휴먼아미체"/>
                <a:cs typeface="휴먼아미체"/>
              </a:rPr>
              <a:t>과</a:t>
            </a:r>
            <a:r>
              <a:rPr sz="2400" spc="-430" dirty="0">
                <a:solidFill>
                  <a:srgbClr val="00AFEF"/>
                </a:solidFill>
                <a:latin typeface="휴먼아미체"/>
                <a:cs typeface="휴먼아미체"/>
              </a:rPr>
              <a:t> </a:t>
            </a:r>
            <a:r>
              <a:rPr sz="2400" spc="125" dirty="0">
                <a:solidFill>
                  <a:srgbClr val="00AFEF"/>
                </a:solidFill>
                <a:latin typeface="한컴산뜻돋움"/>
                <a:cs typeface="한컴산뜻돋움"/>
              </a:rPr>
              <a:t>red_larger</a:t>
            </a:r>
            <a:r>
              <a:rPr sz="2400" spc="125" dirty="0">
                <a:solidFill>
                  <a:srgbClr val="00AFEF"/>
                </a:solidFill>
                <a:latin typeface="휴먼아미체"/>
                <a:cs typeface="휴먼아미체"/>
              </a:rPr>
              <a:t>라는</a:t>
            </a:r>
            <a:r>
              <a:rPr sz="2400" spc="-385" dirty="0">
                <a:solidFill>
                  <a:srgbClr val="00AFEF"/>
                </a:solidFill>
                <a:latin typeface="휴먼아미체"/>
                <a:cs typeface="휴먼아미체"/>
              </a:rPr>
              <a:t> </a:t>
            </a:r>
            <a:r>
              <a:rPr sz="2400" spc="-20" dirty="0">
                <a:solidFill>
                  <a:srgbClr val="00AFEF"/>
                </a:solidFill>
                <a:latin typeface="한컴산뜻돋움"/>
                <a:cs typeface="한컴산뜻돋움"/>
              </a:rPr>
              <a:t>named</a:t>
            </a:r>
            <a:r>
              <a:rPr sz="2400" spc="-4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spc="865" dirty="0">
                <a:solidFill>
                  <a:srgbClr val="00AFEF"/>
                </a:solidFill>
                <a:latin typeface="휴먼아미체"/>
                <a:cs typeface="휴먼아미체"/>
              </a:rPr>
              <a:t>클래스</a:t>
            </a:r>
            <a:r>
              <a:rPr sz="2400" spc="-430" dirty="0">
                <a:solidFill>
                  <a:srgbClr val="00AFEF"/>
                </a:solidFill>
                <a:latin typeface="휴먼아미체"/>
                <a:cs typeface="휴먼아미체"/>
              </a:rPr>
              <a:t> </a:t>
            </a:r>
            <a:r>
              <a:rPr sz="2400" spc="875" dirty="0">
                <a:solidFill>
                  <a:srgbClr val="00AFEF"/>
                </a:solidFill>
                <a:latin typeface="휴먼아미체"/>
                <a:cs typeface="휴먼아미체"/>
              </a:rPr>
              <a:t>스타일</a:t>
            </a:r>
            <a:r>
              <a:rPr sz="2400" spc="875" dirty="0">
                <a:latin typeface="휴먼아미체"/>
                <a:cs typeface="휴먼아미체"/>
              </a:rPr>
              <a:t>을</a:t>
            </a:r>
            <a:r>
              <a:rPr sz="2400" spc="-409" dirty="0">
                <a:latin typeface="휴먼아미체"/>
                <a:cs typeface="휴먼아미체"/>
              </a:rPr>
              <a:t> </a:t>
            </a:r>
            <a:r>
              <a:rPr sz="2400" spc="815" dirty="0">
                <a:latin typeface="휴먼아미체"/>
                <a:cs typeface="휴먼아미체"/>
              </a:rPr>
              <a:t>이용하여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조금</a:t>
            </a:r>
            <a:r>
              <a:rPr sz="2400" spc="-409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더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다르게 </a:t>
            </a:r>
            <a:r>
              <a:rPr sz="2400" spc="905" dirty="0">
                <a:latin typeface="휴먼아미체"/>
                <a:cs typeface="휴먼아미체"/>
              </a:rPr>
              <a:t>꾸밀</a:t>
            </a:r>
            <a:r>
              <a:rPr sz="2400" spc="-470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480" dirty="0">
                <a:latin typeface="휴먼아미체"/>
                <a:cs typeface="휴먼아미체"/>
              </a:rPr>
              <a:t>있다</a:t>
            </a:r>
            <a:r>
              <a:rPr sz="2400" spc="480" dirty="0">
                <a:latin typeface="한컴산뜻돋움"/>
                <a:cs typeface="한컴산뜻돋움"/>
              </a:rPr>
              <a:t>.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P</a:t>
            </a:r>
            <a:r>
              <a:rPr sz="2400" spc="-100" dirty="0">
                <a:latin typeface="한컴산뜻돋움"/>
                <a:cs typeface="한컴산뜻돋움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태그의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두</a:t>
            </a:r>
            <a:r>
              <a:rPr sz="2400" spc="-470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번째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줄을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905" dirty="0">
                <a:latin typeface="휴먼아미체"/>
                <a:cs typeface="휴먼아미체"/>
              </a:rPr>
              <a:t>보면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865" dirty="0">
                <a:latin typeface="휴먼아미체"/>
                <a:cs typeface="휴먼아미체"/>
              </a:rPr>
              <a:t>클래스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스타일</a:t>
            </a:r>
            <a:r>
              <a:rPr sz="2400" spc="-470" dirty="0">
                <a:latin typeface="휴먼아미체"/>
                <a:cs typeface="휴먼아미체"/>
              </a:rPr>
              <a:t> </a:t>
            </a:r>
            <a:r>
              <a:rPr sz="2400" spc="585" dirty="0">
                <a:latin typeface="휴먼아미체"/>
                <a:cs typeface="휴먼아미체"/>
              </a:rPr>
              <a:t>안에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-20" dirty="0">
                <a:latin typeface="한컴산뜻돋움"/>
                <a:cs typeface="한컴산뜻돋움"/>
              </a:rPr>
              <a:t>named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2400" spc="865" dirty="0">
                <a:latin typeface="휴먼아미체"/>
                <a:cs typeface="휴먼아미체"/>
              </a:rPr>
              <a:t>클래스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860" dirty="0">
                <a:latin typeface="휴먼아미체"/>
                <a:cs typeface="휴먼아미체"/>
              </a:rPr>
              <a:t>스타일을 </a:t>
            </a:r>
            <a:r>
              <a:rPr sz="2400" spc="815" dirty="0">
                <a:latin typeface="휴먼아미체"/>
                <a:cs typeface="휴먼아미체"/>
              </a:rPr>
              <a:t>이용하여</a:t>
            </a:r>
            <a:r>
              <a:rPr sz="2400" spc="-490" dirty="0">
                <a:latin typeface="휴먼아미체"/>
                <a:cs typeface="휴먼아미체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다르게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60" dirty="0">
                <a:latin typeface="휴먼아미체"/>
                <a:cs typeface="휴먼아미체"/>
              </a:rPr>
              <a:t>표현된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905" dirty="0">
                <a:latin typeface="휴먼아미체"/>
                <a:cs typeface="휴먼아미체"/>
              </a:rPr>
              <a:t>것을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455" dirty="0">
                <a:latin typeface="휴먼아미체"/>
                <a:cs typeface="휴먼아미체"/>
              </a:rPr>
              <a:t>있다</a:t>
            </a:r>
            <a:r>
              <a:rPr sz="2400" spc="455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 marR="853440" algn="r">
              <a:lnSpc>
                <a:spcPct val="100000"/>
              </a:lnSpc>
              <a:spcBef>
                <a:spcPts val="2185"/>
              </a:spcBef>
            </a:pPr>
            <a:r>
              <a:rPr sz="1050" spc="26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6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-24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5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400" dirty="0">
                <a:solidFill>
                  <a:srgbClr val="585858"/>
                </a:solidFill>
                <a:latin typeface="휴먼아미체"/>
                <a:cs typeface="휴먼아미체"/>
              </a:rPr>
              <a:t>교수자</a:t>
            </a:r>
            <a:r>
              <a:rPr sz="1050" spc="-21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229" dirty="0">
                <a:solidFill>
                  <a:srgbClr val="585858"/>
                </a:solidFill>
                <a:latin typeface="휴먼아미체"/>
                <a:cs typeface="휴먼아미체"/>
              </a:rPr>
              <a:t>자체제작</a:t>
            </a:r>
            <a:endParaRPr sz="1050" dirty="0">
              <a:latin typeface="휴먼아미체"/>
              <a:cs typeface="휴먼아미체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10792" y="3226028"/>
            <a:ext cx="219427" cy="2194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412E35-FABE-055C-C1E1-0C957F1DA610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Named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클래스 스타일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058650" cy="6858000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78739" y="22329"/>
            <a:ext cx="47802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75" dirty="0">
                <a:solidFill>
                  <a:srgbClr val="FFFFFF"/>
                </a:solidFill>
                <a:latin typeface="나눔고딕"/>
                <a:cs typeface="나눔고딕"/>
              </a:rPr>
              <a:t>02.</a:t>
            </a:r>
            <a:r>
              <a:rPr sz="2800" b="1" spc="-125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100" dirty="0">
                <a:solidFill>
                  <a:srgbClr val="FFFFFF"/>
                </a:solidFill>
                <a:latin typeface="나눔고딕"/>
                <a:cs typeface="나눔고딕"/>
              </a:rPr>
              <a:t>태그</a:t>
            </a:r>
            <a:r>
              <a:rPr sz="2800" b="1" spc="-85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105" dirty="0">
                <a:solidFill>
                  <a:srgbClr val="FFFFFF"/>
                </a:solidFill>
                <a:latin typeface="나눔고딕"/>
                <a:cs typeface="나눔고딕"/>
              </a:rPr>
              <a:t>스타일과 </a:t>
            </a:r>
            <a:r>
              <a:rPr sz="2800" b="1" spc="-100" dirty="0">
                <a:solidFill>
                  <a:srgbClr val="FFFFFF"/>
                </a:solidFill>
                <a:latin typeface="나눔고딕"/>
                <a:cs typeface="나눔고딕"/>
              </a:rPr>
              <a:t>클래스</a:t>
            </a:r>
            <a:r>
              <a:rPr sz="2800" b="1" spc="-85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25" dirty="0">
                <a:solidFill>
                  <a:srgbClr val="FFFFFF"/>
                </a:solidFill>
                <a:latin typeface="나눔고딕"/>
                <a:cs typeface="나눔고딕"/>
              </a:rPr>
              <a:t>스타일</a:t>
            </a:r>
            <a:endParaRPr sz="2800">
              <a:latin typeface="나눔고딕"/>
              <a:cs typeface="나눔고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6428" y="1000949"/>
            <a:ext cx="2058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40" dirty="0" err="1">
                <a:solidFill>
                  <a:srgbClr val="00AFEF"/>
                </a:solidFill>
                <a:latin typeface="나눔고딕 ExtraBold"/>
                <a:cs typeface="나눔고딕 ExtraBold"/>
              </a:rPr>
              <a:t>클래스</a:t>
            </a:r>
            <a:r>
              <a:rPr sz="2400" b="1" spc="-15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8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스타일</a:t>
            </a:r>
            <a:endParaRPr sz="2400" dirty="0">
              <a:latin typeface="나눔고딕 ExtraBold"/>
              <a:cs typeface="나눔고딕 ExtraBold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15164" y="1995915"/>
            <a:ext cx="435419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155" dirty="0">
                <a:solidFill>
                  <a:srgbClr val="5F4679"/>
                </a:solidFill>
                <a:latin typeface="나눔고딕 ExtraBold"/>
                <a:cs typeface="나눔고딕 ExtraBold"/>
              </a:rPr>
              <a:t>클래스</a:t>
            </a:r>
            <a:r>
              <a:rPr sz="6000" b="1" spc="-480" dirty="0">
                <a:solidFill>
                  <a:srgbClr val="5F4679"/>
                </a:solidFill>
                <a:latin typeface="나눔고딕 ExtraBold"/>
                <a:cs typeface="나눔고딕 ExtraBold"/>
              </a:rPr>
              <a:t> </a:t>
            </a:r>
            <a:r>
              <a:rPr sz="6000" b="1" spc="-155" dirty="0">
                <a:solidFill>
                  <a:srgbClr val="5F4679"/>
                </a:solidFill>
                <a:latin typeface="나눔고딕 ExtraBold"/>
                <a:cs typeface="나눔고딕 ExtraBold"/>
              </a:rPr>
              <a:t>스타일</a:t>
            </a:r>
            <a:endParaRPr sz="6000" dirty="0">
              <a:latin typeface="나눔고딕 ExtraBold"/>
              <a:cs typeface="나눔고딕 ExtraBold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33350" y="2393645"/>
            <a:ext cx="4099560" cy="4464685"/>
            <a:chOff x="133350" y="2393645"/>
            <a:chExt cx="4099560" cy="4464685"/>
          </a:xfrm>
        </p:grpSpPr>
        <p:sp>
          <p:nvSpPr>
            <p:cNvPr id="7" name="object 7"/>
            <p:cNvSpPr/>
            <p:nvPr/>
          </p:nvSpPr>
          <p:spPr>
            <a:xfrm>
              <a:off x="230196" y="6542845"/>
              <a:ext cx="3664585" cy="218440"/>
            </a:xfrm>
            <a:custGeom>
              <a:avLst/>
              <a:gdLst/>
              <a:ahLst/>
              <a:cxnLst/>
              <a:rect l="l" t="t" r="r" b="b"/>
              <a:pathLst>
                <a:path w="3664585" h="218440">
                  <a:moveTo>
                    <a:pt x="3555301" y="0"/>
                  </a:moveTo>
                  <a:lnTo>
                    <a:pt x="108953" y="0"/>
                  </a:lnTo>
                  <a:lnTo>
                    <a:pt x="66544" y="8562"/>
                  </a:lnTo>
                  <a:lnTo>
                    <a:pt x="31911" y="31911"/>
                  </a:lnTo>
                  <a:lnTo>
                    <a:pt x="8562" y="66544"/>
                  </a:lnTo>
                  <a:lnTo>
                    <a:pt x="0" y="108953"/>
                  </a:lnTo>
                  <a:lnTo>
                    <a:pt x="8562" y="151360"/>
                  </a:lnTo>
                  <a:lnTo>
                    <a:pt x="31911" y="185988"/>
                  </a:lnTo>
                  <a:lnTo>
                    <a:pt x="66544" y="209333"/>
                  </a:lnTo>
                  <a:lnTo>
                    <a:pt x="108953" y="217893"/>
                  </a:lnTo>
                  <a:lnTo>
                    <a:pt x="3555301" y="217893"/>
                  </a:lnTo>
                  <a:lnTo>
                    <a:pt x="3597710" y="209333"/>
                  </a:lnTo>
                  <a:lnTo>
                    <a:pt x="3632342" y="185988"/>
                  </a:lnTo>
                  <a:lnTo>
                    <a:pt x="3655692" y="151360"/>
                  </a:lnTo>
                  <a:lnTo>
                    <a:pt x="3664254" y="108953"/>
                  </a:lnTo>
                  <a:lnTo>
                    <a:pt x="3655692" y="66544"/>
                  </a:lnTo>
                  <a:lnTo>
                    <a:pt x="3632342" y="31911"/>
                  </a:lnTo>
                  <a:lnTo>
                    <a:pt x="3597710" y="8562"/>
                  </a:lnTo>
                  <a:lnTo>
                    <a:pt x="3555301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6720" y="6541325"/>
              <a:ext cx="219417" cy="21941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75432" y="5799405"/>
              <a:ext cx="919010" cy="90626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80536" y="6427076"/>
              <a:ext cx="519404" cy="43092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3304" y="2393645"/>
              <a:ext cx="919017" cy="90625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350" y="4116416"/>
              <a:ext cx="919019" cy="90626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029072" y="3384260"/>
              <a:ext cx="175260" cy="175260"/>
            </a:xfrm>
            <a:custGeom>
              <a:avLst/>
              <a:gdLst/>
              <a:ahLst/>
              <a:cxnLst/>
              <a:rect l="l" t="t" r="r" b="b"/>
              <a:pathLst>
                <a:path w="175260" h="175260">
                  <a:moveTo>
                    <a:pt x="87325" y="0"/>
                  </a:moveTo>
                  <a:lnTo>
                    <a:pt x="53337" y="6861"/>
                  </a:lnTo>
                  <a:lnTo>
                    <a:pt x="25579" y="25574"/>
                  </a:lnTo>
                  <a:lnTo>
                    <a:pt x="6863" y="53331"/>
                  </a:lnTo>
                  <a:lnTo>
                    <a:pt x="0" y="87325"/>
                  </a:lnTo>
                  <a:lnTo>
                    <a:pt x="6863" y="121318"/>
                  </a:lnTo>
                  <a:lnTo>
                    <a:pt x="25579" y="149075"/>
                  </a:lnTo>
                  <a:lnTo>
                    <a:pt x="53337" y="167788"/>
                  </a:lnTo>
                  <a:lnTo>
                    <a:pt x="87325" y="174650"/>
                  </a:lnTo>
                  <a:lnTo>
                    <a:pt x="121320" y="167788"/>
                  </a:lnTo>
                  <a:lnTo>
                    <a:pt x="149082" y="149075"/>
                  </a:lnTo>
                  <a:lnTo>
                    <a:pt x="167799" y="121318"/>
                  </a:lnTo>
                  <a:lnTo>
                    <a:pt x="174663" y="87325"/>
                  </a:lnTo>
                  <a:lnTo>
                    <a:pt x="167799" y="53331"/>
                  </a:lnTo>
                  <a:lnTo>
                    <a:pt x="149082" y="25574"/>
                  </a:lnTo>
                  <a:lnTo>
                    <a:pt x="121320" y="6861"/>
                  </a:lnTo>
                  <a:lnTo>
                    <a:pt x="873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999946" y="3344249"/>
              <a:ext cx="233045" cy="233045"/>
            </a:xfrm>
            <a:custGeom>
              <a:avLst/>
              <a:gdLst/>
              <a:ahLst/>
              <a:cxnLst/>
              <a:rect l="l" t="t" r="r" b="b"/>
              <a:pathLst>
                <a:path w="233045" h="233045">
                  <a:moveTo>
                    <a:pt x="116459" y="0"/>
                  </a:moveTo>
                  <a:lnTo>
                    <a:pt x="71124" y="9152"/>
                  </a:lnTo>
                  <a:lnTo>
                    <a:pt x="34107" y="34112"/>
                  </a:lnTo>
                  <a:lnTo>
                    <a:pt x="9150" y="71130"/>
                  </a:lnTo>
                  <a:lnTo>
                    <a:pt x="0" y="116459"/>
                  </a:lnTo>
                  <a:lnTo>
                    <a:pt x="9150" y="161787"/>
                  </a:lnTo>
                  <a:lnTo>
                    <a:pt x="34107" y="198805"/>
                  </a:lnTo>
                  <a:lnTo>
                    <a:pt x="71124" y="223765"/>
                  </a:lnTo>
                  <a:lnTo>
                    <a:pt x="116459" y="232918"/>
                  </a:lnTo>
                  <a:lnTo>
                    <a:pt x="161787" y="223765"/>
                  </a:lnTo>
                  <a:lnTo>
                    <a:pt x="198805" y="198805"/>
                  </a:lnTo>
                  <a:lnTo>
                    <a:pt x="215066" y="174688"/>
                  </a:lnTo>
                  <a:lnTo>
                    <a:pt x="116459" y="174688"/>
                  </a:lnTo>
                  <a:lnTo>
                    <a:pt x="93794" y="170112"/>
                  </a:lnTo>
                  <a:lnTo>
                    <a:pt x="75285" y="157632"/>
                  </a:lnTo>
                  <a:lnTo>
                    <a:pt x="62805" y="139123"/>
                  </a:lnTo>
                  <a:lnTo>
                    <a:pt x="58229" y="116459"/>
                  </a:lnTo>
                  <a:lnTo>
                    <a:pt x="62805" y="93794"/>
                  </a:lnTo>
                  <a:lnTo>
                    <a:pt x="75285" y="75285"/>
                  </a:lnTo>
                  <a:lnTo>
                    <a:pt x="93794" y="62805"/>
                  </a:lnTo>
                  <a:lnTo>
                    <a:pt x="116459" y="58229"/>
                  </a:lnTo>
                  <a:lnTo>
                    <a:pt x="215066" y="58229"/>
                  </a:lnTo>
                  <a:lnTo>
                    <a:pt x="198805" y="34112"/>
                  </a:lnTo>
                  <a:lnTo>
                    <a:pt x="161787" y="9152"/>
                  </a:lnTo>
                  <a:lnTo>
                    <a:pt x="116459" y="0"/>
                  </a:lnTo>
                  <a:close/>
                </a:path>
                <a:path w="233045" h="233045">
                  <a:moveTo>
                    <a:pt x="215066" y="58229"/>
                  </a:moveTo>
                  <a:lnTo>
                    <a:pt x="116459" y="58229"/>
                  </a:lnTo>
                  <a:lnTo>
                    <a:pt x="139123" y="62805"/>
                  </a:lnTo>
                  <a:lnTo>
                    <a:pt x="157632" y="75285"/>
                  </a:lnTo>
                  <a:lnTo>
                    <a:pt x="170112" y="93794"/>
                  </a:lnTo>
                  <a:lnTo>
                    <a:pt x="174688" y="116459"/>
                  </a:lnTo>
                  <a:lnTo>
                    <a:pt x="170112" y="139123"/>
                  </a:lnTo>
                  <a:lnTo>
                    <a:pt x="157632" y="157632"/>
                  </a:lnTo>
                  <a:lnTo>
                    <a:pt x="139123" y="170112"/>
                  </a:lnTo>
                  <a:lnTo>
                    <a:pt x="116459" y="174688"/>
                  </a:lnTo>
                  <a:lnTo>
                    <a:pt x="215066" y="174688"/>
                  </a:lnTo>
                  <a:lnTo>
                    <a:pt x="223765" y="161787"/>
                  </a:lnTo>
                  <a:lnTo>
                    <a:pt x="232918" y="116459"/>
                  </a:lnTo>
                  <a:lnTo>
                    <a:pt x="223765" y="71130"/>
                  </a:lnTo>
                  <a:lnTo>
                    <a:pt x="215066" y="58229"/>
                  </a:lnTo>
                  <a:close/>
                </a:path>
              </a:pathLst>
            </a:custGeom>
            <a:solidFill>
              <a:srgbClr val="4453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029072" y="4278113"/>
              <a:ext cx="175260" cy="175260"/>
            </a:xfrm>
            <a:custGeom>
              <a:avLst/>
              <a:gdLst/>
              <a:ahLst/>
              <a:cxnLst/>
              <a:rect l="l" t="t" r="r" b="b"/>
              <a:pathLst>
                <a:path w="175260" h="175260">
                  <a:moveTo>
                    <a:pt x="87325" y="0"/>
                  </a:moveTo>
                  <a:lnTo>
                    <a:pt x="53337" y="6861"/>
                  </a:lnTo>
                  <a:lnTo>
                    <a:pt x="25579" y="25574"/>
                  </a:lnTo>
                  <a:lnTo>
                    <a:pt x="6863" y="53331"/>
                  </a:lnTo>
                  <a:lnTo>
                    <a:pt x="0" y="87325"/>
                  </a:lnTo>
                  <a:lnTo>
                    <a:pt x="6863" y="121318"/>
                  </a:lnTo>
                  <a:lnTo>
                    <a:pt x="25579" y="149075"/>
                  </a:lnTo>
                  <a:lnTo>
                    <a:pt x="53337" y="167788"/>
                  </a:lnTo>
                  <a:lnTo>
                    <a:pt x="87325" y="174650"/>
                  </a:lnTo>
                  <a:lnTo>
                    <a:pt x="121320" y="167788"/>
                  </a:lnTo>
                  <a:lnTo>
                    <a:pt x="149082" y="149075"/>
                  </a:lnTo>
                  <a:lnTo>
                    <a:pt x="167799" y="121318"/>
                  </a:lnTo>
                  <a:lnTo>
                    <a:pt x="174663" y="87325"/>
                  </a:lnTo>
                  <a:lnTo>
                    <a:pt x="167799" y="53331"/>
                  </a:lnTo>
                  <a:lnTo>
                    <a:pt x="149082" y="25574"/>
                  </a:lnTo>
                  <a:lnTo>
                    <a:pt x="121320" y="6861"/>
                  </a:lnTo>
                  <a:lnTo>
                    <a:pt x="873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80444" y="3238676"/>
            <a:ext cx="11109325" cy="3495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2690" marR="323215">
              <a:lnSpc>
                <a:spcPct val="100000"/>
              </a:lnSpc>
              <a:spcBef>
                <a:spcPts val="100"/>
              </a:spcBef>
            </a:pPr>
            <a:r>
              <a:rPr sz="2400" spc="555" dirty="0">
                <a:latin typeface="한컴산뜻돋움"/>
                <a:cs typeface="한컴산뜻돋움"/>
              </a:rPr>
              <a:t>&lt;P&gt;</a:t>
            </a:r>
            <a:r>
              <a:rPr sz="2400" spc="555" dirty="0">
                <a:latin typeface="휴먼아미체"/>
                <a:cs typeface="휴먼아미체"/>
              </a:rPr>
              <a:t>태그스타일은</a:t>
            </a:r>
            <a:r>
              <a:rPr sz="2400" spc="-480" dirty="0">
                <a:latin typeface="휴먼아미체"/>
                <a:cs typeface="휴먼아미체"/>
              </a:rPr>
              <a:t> </a:t>
            </a:r>
            <a:r>
              <a:rPr sz="2400" spc="730" dirty="0">
                <a:latin typeface="휴먼아미체"/>
                <a:cs typeface="휴먼아미체"/>
              </a:rPr>
              <a:t>웹문서에서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한컴산뜻돋움"/>
                <a:cs typeface="한컴산뜻돋움"/>
              </a:rPr>
              <a:t>P</a:t>
            </a:r>
            <a:r>
              <a:rPr sz="2400" spc="645" dirty="0">
                <a:latin typeface="휴먼아미체"/>
                <a:cs typeface="휴먼아미체"/>
              </a:rPr>
              <a:t>태그를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850" dirty="0">
                <a:latin typeface="휴먼아미체"/>
                <a:cs typeface="휴먼아미체"/>
              </a:rPr>
              <a:t>사용하는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모든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665" dirty="0">
                <a:latin typeface="휴먼아미체"/>
                <a:cs typeface="휴먼아미체"/>
              </a:rPr>
              <a:t>부분</a:t>
            </a:r>
            <a:r>
              <a:rPr sz="2400" spc="665" dirty="0">
                <a:latin typeface="한컴산뜻돋움"/>
                <a:cs typeface="한컴산뜻돋움"/>
              </a:rPr>
              <a:t>, </a:t>
            </a:r>
            <a:r>
              <a:rPr sz="2400" spc="1035" dirty="0">
                <a:latin typeface="휴먼아미체"/>
                <a:cs typeface="휴먼아미체"/>
              </a:rPr>
              <a:t>즉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860" dirty="0">
                <a:latin typeface="휴먼아미체"/>
                <a:cs typeface="휴먼아미체"/>
              </a:rPr>
              <a:t>문서의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모든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65" dirty="0">
                <a:latin typeface="휴먼아미체"/>
                <a:cs typeface="휴먼아미체"/>
              </a:rPr>
              <a:t>텍스트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605" dirty="0">
                <a:latin typeface="휴먼아미체"/>
                <a:cs typeface="휴먼아미체"/>
              </a:rPr>
              <a:t>단락에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05" dirty="0">
                <a:latin typeface="휴먼아미체"/>
                <a:cs typeface="휴먼아미체"/>
              </a:rPr>
              <a:t>적용되는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640" dirty="0">
                <a:latin typeface="휴먼아미체"/>
                <a:cs typeface="휴먼아미체"/>
              </a:rPr>
              <a:t>스타일이다</a:t>
            </a:r>
            <a:r>
              <a:rPr sz="2400" spc="640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  <a:p>
            <a:pPr marL="3743325" marR="5080">
              <a:lnSpc>
                <a:spcPct val="100000"/>
              </a:lnSpc>
              <a:spcBef>
                <a:spcPts val="1280"/>
              </a:spcBef>
            </a:pPr>
            <a:r>
              <a:rPr sz="2400" spc="700" dirty="0">
                <a:latin typeface="휴먼아미체"/>
                <a:cs typeface="휴먼아미체"/>
              </a:rPr>
              <a:t>하지만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850" dirty="0">
                <a:latin typeface="휴먼아미체"/>
                <a:cs typeface="휴먼아미체"/>
              </a:rPr>
              <a:t>같은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&lt;P&gt;</a:t>
            </a:r>
            <a:r>
              <a:rPr sz="2400" spc="-75" dirty="0">
                <a:latin typeface="한컴산뜻돋움"/>
                <a:cs typeface="한컴산뜻돋움"/>
              </a:rPr>
              <a:t> </a:t>
            </a:r>
            <a:r>
              <a:rPr sz="2400" spc="865" dirty="0">
                <a:latin typeface="휴먼아미체"/>
                <a:cs typeface="휴먼아미체"/>
              </a:rPr>
              <a:t>태그를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50" dirty="0">
                <a:latin typeface="휴먼아미체"/>
                <a:cs typeface="휴먼아미체"/>
              </a:rPr>
              <a:t>사용하는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755" dirty="0">
                <a:latin typeface="휴먼아미체"/>
                <a:cs typeface="휴먼아미체"/>
              </a:rPr>
              <a:t>단락이라도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b="1" spc="-145" dirty="0">
                <a:latin typeface="나눔고딕 ExtraBold"/>
                <a:cs typeface="나눔고딕 ExtraBold"/>
              </a:rPr>
              <a:t>문서의</a:t>
            </a:r>
            <a:r>
              <a:rPr sz="2400" b="1" spc="-130" dirty="0">
                <a:latin typeface="나눔고딕 ExtraBold"/>
                <a:cs typeface="나눔고딕 ExtraBold"/>
              </a:rPr>
              <a:t> </a:t>
            </a:r>
            <a:r>
              <a:rPr sz="2400" b="1" spc="-25" dirty="0">
                <a:latin typeface="나눔고딕 ExtraBold"/>
                <a:cs typeface="나눔고딕 ExtraBold"/>
              </a:rPr>
              <a:t>일부 </a:t>
            </a:r>
            <a:r>
              <a:rPr sz="2400" b="1" spc="-145" dirty="0">
                <a:latin typeface="나눔고딕 ExtraBold"/>
                <a:cs typeface="나눔고딕 ExtraBold"/>
              </a:rPr>
              <a:t>단락에만</a:t>
            </a:r>
            <a:r>
              <a:rPr sz="2400" b="1" spc="-170" dirty="0"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latin typeface="나눔고딕 ExtraBold"/>
                <a:cs typeface="나눔고딕 ExtraBold"/>
              </a:rPr>
              <a:t>붉은</a:t>
            </a:r>
            <a:r>
              <a:rPr sz="2400" b="1" spc="-120" dirty="0"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latin typeface="나눔고딕 ExtraBold"/>
                <a:cs typeface="나눔고딕 ExtraBold"/>
              </a:rPr>
              <a:t>색으로</a:t>
            </a:r>
            <a:r>
              <a:rPr sz="2400" b="1" spc="-120" dirty="0">
                <a:latin typeface="나눔고딕 ExtraBold"/>
                <a:cs typeface="나눔고딕 ExtraBold"/>
              </a:rPr>
              <a:t> </a:t>
            </a:r>
            <a:r>
              <a:rPr sz="2400" b="1" spc="440" dirty="0">
                <a:latin typeface="나눔고딕 ExtraBold"/>
                <a:cs typeface="나눔고딕 ExtraBold"/>
              </a:rPr>
              <a:t>지정</a:t>
            </a:r>
            <a:r>
              <a:rPr sz="2400" spc="440" dirty="0">
                <a:latin typeface="휴먼아미체"/>
                <a:cs typeface="휴먼아미체"/>
              </a:rPr>
              <a:t>하려고</a:t>
            </a:r>
            <a:r>
              <a:rPr sz="2400" spc="-455" dirty="0">
                <a:latin typeface="휴먼아미체"/>
                <a:cs typeface="휴먼아미체"/>
              </a:rPr>
              <a:t> </a:t>
            </a:r>
            <a:r>
              <a:rPr sz="2400" spc="850" dirty="0">
                <a:latin typeface="휴먼아미체"/>
                <a:cs typeface="휴먼아미체"/>
              </a:rPr>
              <a:t>하고</a:t>
            </a:r>
            <a:r>
              <a:rPr sz="2400" spc="-455" dirty="0">
                <a:latin typeface="휴먼아미체"/>
                <a:cs typeface="휴먼아미체"/>
              </a:rPr>
              <a:t> </a:t>
            </a:r>
            <a:r>
              <a:rPr sz="2400" spc="735" dirty="0">
                <a:latin typeface="휴먼아미체"/>
                <a:cs typeface="휴먼아미체"/>
              </a:rPr>
              <a:t>싶다면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문제가</a:t>
            </a:r>
            <a:r>
              <a:rPr sz="2400" spc="-455" dirty="0">
                <a:latin typeface="휴먼아미체"/>
                <a:cs typeface="휴먼아미체"/>
              </a:rPr>
              <a:t> </a:t>
            </a:r>
            <a:r>
              <a:rPr sz="2400" spc="465" dirty="0">
                <a:latin typeface="휴먼아미체"/>
                <a:cs typeface="휴먼아미체"/>
              </a:rPr>
              <a:t>생긴다</a:t>
            </a:r>
            <a:r>
              <a:rPr sz="2400" spc="465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  <a:p>
            <a:pPr marL="3743325" marR="703580" indent="-635">
              <a:lnSpc>
                <a:spcPct val="100899"/>
              </a:lnSpc>
              <a:spcBef>
                <a:spcPts val="1940"/>
              </a:spcBef>
            </a:pPr>
            <a:r>
              <a:rPr sz="3600" b="1" spc="-265" dirty="0">
                <a:latin typeface="나눔고딕 ExtraBold"/>
                <a:cs typeface="나눔고딕 ExtraBold"/>
              </a:rPr>
              <a:t>이러한</a:t>
            </a:r>
            <a:r>
              <a:rPr sz="3600" b="1" spc="-415" dirty="0">
                <a:latin typeface="나눔고딕 ExtraBold"/>
                <a:cs typeface="나눔고딕 ExtraBold"/>
              </a:rPr>
              <a:t> </a:t>
            </a:r>
            <a:r>
              <a:rPr sz="3600" b="1" spc="-254" dirty="0">
                <a:latin typeface="나눔고딕 ExtraBold"/>
                <a:cs typeface="나눔고딕 ExtraBold"/>
              </a:rPr>
              <a:t>문제</a:t>
            </a:r>
            <a:r>
              <a:rPr sz="3600" b="1" spc="-415" dirty="0">
                <a:latin typeface="나눔고딕 ExtraBold"/>
                <a:cs typeface="나눔고딕 ExtraBold"/>
              </a:rPr>
              <a:t> </a:t>
            </a:r>
            <a:r>
              <a:rPr sz="3600" b="1" spc="-265" dirty="0">
                <a:latin typeface="나눔고딕 ExtraBold"/>
                <a:cs typeface="나눔고딕 ExtraBold"/>
              </a:rPr>
              <a:t>때문에</a:t>
            </a:r>
            <a:r>
              <a:rPr sz="3600" b="1" spc="-395" dirty="0">
                <a:latin typeface="나눔고딕 ExtraBold"/>
                <a:cs typeface="나눔고딕 ExtraBold"/>
              </a:rPr>
              <a:t> </a:t>
            </a:r>
            <a:r>
              <a:rPr sz="3600" b="1" spc="-275" dirty="0">
                <a:latin typeface="나눔고딕 ExtraBold"/>
                <a:cs typeface="나눔고딕 ExtraBold"/>
              </a:rPr>
              <a:t>사용하는</a:t>
            </a:r>
            <a:r>
              <a:rPr sz="3600" b="1" spc="-415" dirty="0">
                <a:latin typeface="나눔고딕 ExtraBold"/>
                <a:cs typeface="나눔고딕 ExtraBold"/>
              </a:rPr>
              <a:t> </a:t>
            </a:r>
            <a:r>
              <a:rPr sz="3600" b="1" spc="-20" dirty="0">
                <a:latin typeface="나눔고딕 ExtraBold"/>
                <a:cs typeface="나눔고딕 ExtraBold"/>
              </a:rPr>
              <a:t>스타일</a:t>
            </a:r>
            <a:r>
              <a:rPr sz="3200" spc="-20" dirty="0">
                <a:latin typeface="휴먼아미체"/>
                <a:cs typeface="휴먼아미체"/>
              </a:rPr>
              <a:t>이 </a:t>
            </a:r>
            <a:r>
              <a:rPr sz="3200" spc="840" dirty="0">
                <a:latin typeface="휴먼아미체"/>
                <a:cs typeface="휴먼아미체"/>
              </a:rPr>
              <a:t>클</a:t>
            </a:r>
            <a:r>
              <a:rPr sz="3200" spc="815" dirty="0">
                <a:latin typeface="휴먼아미체"/>
                <a:cs typeface="휴먼아미체"/>
              </a:rPr>
              <a:t>래</a:t>
            </a:r>
            <a:r>
              <a:rPr sz="3200" spc="1355" dirty="0">
                <a:latin typeface="휴먼아미체"/>
                <a:cs typeface="휴먼아미체"/>
              </a:rPr>
              <a:t>식</a:t>
            </a:r>
            <a:r>
              <a:rPr sz="3200" spc="840" dirty="0">
                <a:latin typeface="휴먼아미체"/>
                <a:cs typeface="휴먼아미체"/>
              </a:rPr>
              <a:t>스</a:t>
            </a:r>
            <a:r>
              <a:rPr sz="3200" spc="819" dirty="0">
                <a:latin typeface="휴먼아미체"/>
                <a:cs typeface="휴먼아미체"/>
              </a:rPr>
              <a:t>타</a:t>
            </a:r>
            <a:r>
              <a:rPr sz="3200" spc="825" dirty="0">
                <a:latin typeface="휴먼아미체"/>
                <a:cs typeface="휴먼아미체"/>
              </a:rPr>
              <a:t>일이</a:t>
            </a:r>
            <a:r>
              <a:rPr sz="3200" spc="819" dirty="0">
                <a:latin typeface="휴먼아미체"/>
                <a:cs typeface="휴먼아미체"/>
              </a:rPr>
              <a:t>다</a:t>
            </a:r>
            <a:r>
              <a:rPr sz="3200" spc="890" dirty="0">
                <a:latin typeface="한컴산뜻돋움"/>
                <a:cs typeface="한컴산뜻돋움"/>
              </a:rPr>
              <a:t>.</a:t>
            </a:r>
            <a:endParaRPr sz="32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  <a:spcBef>
                <a:spcPts val="3075"/>
              </a:spcBef>
            </a:pPr>
            <a:r>
              <a:rPr sz="1050" spc="204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04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204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9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395" dirty="0">
                <a:solidFill>
                  <a:srgbClr val="585858"/>
                </a:solidFill>
                <a:latin typeface="휴먼아미체"/>
                <a:cs typeface="휴먼아미체"/>
              </a:rPr>
              <a:t>프로그램</a:t>
            </a:r>
            <a:r>
              <a:rPr sz="1050" spc="-21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315" dirty="0">
                <a:solidFill>
                  <a:srgbClr val="585858"/>
                </a:solidFill>
                <a:latin typeface="휴먼아미체"/>
                <a:cs typeface="휴먼아미체"/>
              </a:rPr>
              <a:t>짜기</a:t>
            </a:r>
            <a:r>
              <a:rPr sz="1050" spc="5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-10" dirty="0">
                <a:solidFill>
                  <a:srgbClr val="585858"/>
                </a:solidFill>
                <a:latin typeface="한컴산뜻돋움"/>
                <a:cs typeface="한컴산뜻돋움"/>
                <a:hlinkClick r:id="rId6"/>
              </a:rPr>
              <a:t>http://www.imagetoday.co.kr</a:t>
            </a:r>
            <a:endParaRPr sz="1050">
              <a:latin typeface="한컴산뜻돋움"/>
              <a:cs typeface="한컴산뜻돋움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99946" y="4238771"/>
            <a:ext cx="233045" cy="233045"/>
          </a:xfrm>
          <a:custGeom>
            <a:avLst/>
            <a:gdLst/>
            <a:ahLst/>
            <a:cxnLst/>
            <a:rect l="l" t="t" r="r" b="b"/>
            <a:pathLst>
              <a:path w="233045" h="233045">
                <a:moveTo>
                  <a:pt x="116459" y="0"/>
                </a:moveTo>
                <a:lnTo>
                  <a:pt x="71124" y="9152"/>
                </a:lnTo>
                <a:lnTo>
                  <a:pt x="34107" y="34112"/>
                </a:lnTo>
                <a:lnTo>
                  <a:pt x="9150" y="71130"/>
                </a:lnTo>
                <a:lnTo>
                  <a:pt x="0" y="116458"/>
                </a:lnTo>
                <a:lnTo>
                  <a:pt x="9150" y="161787"/>
                </a:lnTo>
                <a:lnTo>
                  <a:pt x="34107" y="198805"/>
                </a:lnTo>
                <a:lnTo>
                  <a:pt x="71124" y="223765"/>
                </a:lnTo>
                <a:lnTo>
                  <a:pt x="116459" y="232917"/>
                </a:lnTo>
                <a:lnTo>
                  <a:pt x="161787" y="223765"/>
                </a:lnTo>
                <a:lnTo>
                  <a:pt x="198805" y="198805"/>
                </a:lnTo>
                <a:lnTo>
                  <a:pt x="215066" y="174688"/>
                </a:lnTo>
                <a:lnTo>
                  <a:pt x="116459" y="174688"/>
                </a:lnTo>
                <a:lnTo>
                  <a:pt x="93794" y="170112"/>
                </a:lnTo>
                <a:lnTo>
                  <a:pt x="75285" y="157632"/>
                </a:lnTo>
                <a:lnTo>
                  <a:pt x="62805" y="139123"/>
                </a:lnTo>
                <a:lnTo>
                  <a:pt x="58229" y="116458"/>
                </a:lnTo>
                <a:lnTo>
                  <a:pt x="62805" y="93794"/>
                </a:lnTo>
                <a:lnTo>
                  <a:pt x="75285" y="75285"/>
                </a:lnTo>
                <a:lnTo>
                  <a:pt x="93794" y="62805"/>
                </a:lnTo>
                <a:lnTo>
                  <a:pt x="116459" y="58229"/>
                </a:lnTo>
                <a:lnTo>
                  <a:pt x="215066" y="58229"/>
                </a:lnTo>
                <a:lnTo>
                  <a:pt x="198805" y="34112"/>
                </a:lnTo>
                <a:lnTo>
                  <a:pt x="161787" y="9152"/>
                </a:lnTo>
                <a:lnTo>
                  <a:pt x="116459" y="0"/>
                </a:lnTo>
                <a:close/>
              </a:path>
              <a:path w="233045" h="233045">
                <a:moveTo>
                  <a:pt x="215066" y="58229"/>
                </a:moveTo>
                <a:lnTo>
                  <a:pt x="116459" y="58229"/>
                </a:lnTo>
                <a:lnTo>
                  <a:pt x="139123" y="62805"/>
                </a:lnTo>
                <a:lnTo>
                  <a:pt x="157632" y="75285"/>
                </a:lnTo>
                <a:lnTo>
                  <a:pt x="170112" y="93794"/>
                </a:lnTo>
                <a:lnTo>
                  <a:pt x="174688" y="116458"/>
                </a:lnTo>
                <a:lnTo>
                  <a:pt x="170112" y="139123"/>
                </a:lnTo>
                <a:lnTo>
                  <a:pt x="157632" y="157632"/>
                </a:lnTo>
                <a:lnTo>
                  <a:pt x="139123" y="170112"/>
                </a:lnTo>
                <a:lnTo>
                  <a:pt x="116459" y="174688"/>
                </a:lnTo>
                <a:lnTo>
                  <a:pt x="215066" y="174688"/>
                </a:lnTo>
                <a:lnTo>
                  <a:pt x="223765" y="161787"/>
                </a:lnTo>
                <a:lnTo>
                  <a:pt x="232918" y="116458"/>
                </a:lnTo>
                <a:lnTo>
                  <a:pt x="223765" y="71130"/>
                </a:lnTo>
                <a:lnTo>
                  <a:pt x="215066" y="58229"/>
                </a:lnTo>
                <a:close/>
              </a:path>
            </a:pathLst>
          </a:custGeom>
          <a:solidFill>
            <a:srgbClr val="4453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0C374F-FD66-6B28-E858-9737E95AD83F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태그 스타일과 클래스 스타일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18891" y="1660940"/>
            <a:ext cx="54914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0">
              <a:lnSpc>
                <a:spcPct val="100000"/>
              </a:lnSpc>
            </a:pPr>
            <a:r>
              <a:rPr sz="2400" spc="865" dirty="0" err="1">
                <a:latin typeface="휴먼아미체"/>
                <a:cs typeface="휴먼아미체"/>
              </a:rPr>
              <a:t>클래스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815" dirty="0">
                <a:latin typeface="휴먼아미체"/>
                <a:cs typeface="휴먼아미체"/>
              </a:rPr>
              <a:t>스타일의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905" dirty="0">
                <a:latin typeface="휴먼아미체"/>
                <a:cs typeface="휴먼아미체"/>
              </a:rPr>
              <a:t>기본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60" dirty="0">
                <a:latin typeface="휴먼아미체"/>
                <a:cs typeface="휴먼아미체"/>
              </a:rPr>
              <a:t>형식은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다음과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405" dirty="0">
                <a:latin typeface="휴먼아미체"/>
                <a:cs typeface="휴먼아미체"/>
              </a:rPr>
              <a:t>같다</a:t>
            </a:r>
            <a:r>
              <a:rPr sz="2400" spc="405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6003" y="1736466"/>
            <a:ext cx="232917" cy="23291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4075" y="2267424"/>
            <a:ext cx="11731762" cy="218057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85497" y="3118788"/>
            <a:ext cx="90449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185" dirty="0">
                <a:solidFill>
                  <a:srgbClr val="FF0000"/>
                </a:solidFill>
                <a:latin typeface="한컴산뜻돋움"/>
                <a:cs typeface="한컴산뜻돋움"/>
              </a:rPr>
              <a:t>.</a:t>
            </a:r>
            <a:r>
              <a:rPr sz="4000" b="1" spc="-185" dirty="0">
                <a:solidFill>
                  <a:srgbClr val="FF0000"/>
                </a:solidFill>
                <a:latin typeface="나눔고딕 ExtraBold"/>
                <a:cs typeface="나눔고딕 ExtraBold"/>
              </a:rPr>
              <a:t>스타일</a:t>
            </a:r>
            <a:r>
              <a:rPr sz="4000" b="1" spc="-215" dirty="0">
                <a:solidFill>
                  <a:srgbClr val="FF0000"/>
                </a:solidFill>
                <a:latin typeface="나눔고딕 ExtraBold"/>
                <a:cs typeface="나눔고딕 ExtraBold"/>
              </a:rPr>
              <a:t> </a:t>
            </a:r>
            <a:r>
              <a:rPr sz="4000" b="1" spc="-240" dirty="0">
                <a:solidFill>
                  <a:srgbClr val="FF0000"/>
                </a:solidFill>
                <a:latin typeface="나눔고딕 ExtraBold"/>
                <a:cs typeface="나눔고딕 ExtraBold"/>
              </a:rPr>
              <a:t>이름</a:t>
            </a:r>
            <a:r>
              <a:rPr sz="4000" b="1" spc="-215" dirty="0">
                <a:solidFill>
                  <a:srgbClr val="FF0000"/>
                </a:solidFill>
                <a:latin typeface="나눔고딕 ExtraBold"/>
                <a:cs typeface="나눔고딕 ExtraBold"/>
              </a:rPr>
              <a:t> </a:t>
            </a:r>
            <a:r>
              <a:rPr sz="4000" b="1" dirty="0">
                <a:solidFill>
                  <a:srgbClr val="001F5F"/>
                </a:solidFill>
                <a:latin typeface="한컴산뜻돋움"/>
                <a:cs typeface="한컴산뜻돋움"/>
              </a:rPr>
              <a:t>{</a:t>
            </a:r>
            <a:r>
              <a:rPr sz="4000" b="1" spc="-14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4000" b="1" spc="-240" dirty="0">
                <a:solidFill>
                  <a:srgbClr val="001F5F"/>
                </a:solidFill>
                <a:latin typeface="나눔고딕 ExtraBold"/>
                <a:cs typeface="나눔고딕 ExtraBold"/>
              </a:rPr>
              <a:t>속성</a:t>
            </a:r>
            <a:r>
              <a:rPr sz="4000" b="1" spc="-195" dirty="0">
                <a:solidFill>
                  <a:srgbClr val="001F5F"/>
                </a:solidFill>
                <a:latin typeface="나눔고딕 ExtraBold"/>
                <a:cs typeface="나눔고딕 ExtraBold"/>
              </a:rPr>
              <a:t> </a:t>
            </a:r>
            <a:r>
              <a:rPr sz="4000" b="1" dirty="0">
                <a:solidFill>
                  <a:srgbClr val="001F5F"/>
                </a:solidFill>
                <a:latin typeface="한컴산뜻돋움"/>
                <a:cs typeface="한컴산뜻돋움"/>
              </a:rPr>
              <a:t>:</a:t>
            </a:r>
            <a:r>
              <a:rPr sz="4000" b="1" spc="-15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4000" b="1" spc="-240" dirty="0">
                <a:solidFill>
                  <a:srgbClr val="001F5F"/>
                </a:solidFill>
                <a:latin typeface="나눔고딕 ExtraBold"/>
                <a:cs typeface="나눔고딕 ExtraBold"/>
              </a:rPr>
              <a:t>속성값</a:t>
            </a:r>
            <a:r>
              <a:rPr sz="4000" b="1" spc="-215" dirty="0">
                <a:solidFill>
                  <a:srgbClr val="001F5F"/>
                </a:solidFill>
                <a:latin typeface="나눔고딕 ExtraBold"/>
                <a:cs typeface="나눔고딕 ExtraBold"/>
              </a:rPr>
              <a:t> </a:t>
            </a:r>
            <a:r>
              <a:rPr sz="4000" b="1" dirty="0">
                <a:solidFill>
                  <a:srgbClr val="FF0000"/>
                </a:solidFill>
                <a:latin typeface="한컴산뜻돋움"/>
                <a:cs typeface="한컴산뜻돋움"/>
              </a:rPr>
              <a:t>;</a:t>
            </a:r>
            <a:r>
              <a:rPr sz="4000" b="1" spc="-130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4000" b="1" spc="-165" dirty="0">
                <a:solidFill>
                  <a:srgbClr val="001F5F"/>
                </a:solidFill>
                <a:latin typeface="나눔고딕 ExtraBold"/>
                <a:cs typeface="나눔고딕 ExtraBold"/>
              </a:rPr>
              <a:t>속성</a:t>
            </a:r>
            <a:r>
              <a:rPr sz="4000" b="1" spc="-165" dirty="0">
                <a:solidFill>
                  <a:srgbClr val="001F5F"/>
                </a:solidFill>
                <a:latin typeface="한컴산뜻돋움"/>
                <a:cs typeface="한컴산뜻돋움"/>
              </a:rPr>
              <a:t>:</a:t>
            </a:r>
            <a:r>
              <a:rPr sz="4000" b="1" spc="-14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4000" b="1" spc="-240" dirty="0">
                <a:solidFill>
                  <a:srgbClr val="001F5F"/>
                </a:solidFill>
                <a:latin typeface="나눔고딕 ExtraBold"/>
                <a:cs typeface="나눔고딕 ExtraBold"/>
              </a:rPr>
              <a:t>속성값</a:t>
            </a:r>
            <a:r>
              <a:rPr sz="4000" b="1" spc="-195" dirty="0">
                <a:solidFill>
                  <a:srgbClr val="001F5F"/>
                </a:solidFill>
                <a:latin typeface="나눔고딕 ExtraBold"/>
                <a:cs typeface="나눔고딕 ExtraBold"/>
              </a:rPr>
              <a:t> </a:t>
            </a:r>
            <a:r>
              <a:rPr sz="4000" b="1" spc="-25" dirty="0">
                <a:solidFill>
                  <a:srgbClr val="001F5F"/>
                </a:solidFill>
                <a:latin typeface="한컴산뜻돋움"/>
                <a:cs typeface="한컴산뜻돋움"/>
              </a:rPr>
              <a:t>;}</a:t>
            </a:r>
            <a:endParaRPr sz="4000">
              <a:latin typeface="한컴산뜻돋움"/>
              <a:cs typeface="한컴산뜻돋움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9651" y="4066159"/>
            <a:ext cx="11566177" cy="154669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91398" y="4760371"/>
            <a:ext cx="1076452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0"/>
              </a:lnSpc>
              <a:spcBef>
                <a:spcPts val="100"/>
              </a:spcBef>
            </a:pPr>
            <a:r>
              <a:rPr sz="2400" spc="720" dirty="0">
                <a:latin typeface="휴먼아미체"/>
                <a:cs typeface="휴먼아미체"/>
              </a:rPr>
              <a:t>앞서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살펴본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태그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55" dirty="0">
                <a:latin typeface="휴먼아미체"/>
                <a:cs typeface="휴먼아미체"/>
              </a:rPr>
              <a:t>스타일에서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-40" dirty="0">
                <a:latin typeface="휴먼아미체"/>
                <a:cs typeface="휴먼아미체"/>
              </a:rPr>
              <a:t>‘태그</a:t>
            </a:r>
            <a:r>
              <a:rPr sz="2400" spc="-40" dirty="0">
                <a:latin typeface="한컴산뜻돋움"/>
                <a:cs typeface="한컴산뜻돋움"/>
              </a:rPr>
              <a:t>’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spc="944" dirty="0">
                <a:latin typeface="휴먼아미체"/>
                <a:cs typeface="휴먼아미체"/>
              </a:rPr>
              <a:t>부분이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490" dirty="0">
                <a:latin typeface="한컴산뜻돋움"/>
                <a:cs typeface="한컴산뜻돋움"/>
              </a:rPr>
              <a:t>‘.</a:t>
            </a:r>
            <a:r>
              <a:rPr sz="2400" spc="490" dirty="0">
                <a:latin typeface="휴먼아미체"/>
                <a:cs typeface="휴먼아미체"/>
              </a:rPr>
              <a:t>스타일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이름</a:t>
            </a:r>
            <a:r>
              <a:rPr sz="2400" spc="775" dirty="0">
                <a:latin typeface="한컴산뜻돋움"/>
                <a:cs typeface="한컴산뜻돋움"/>
              </a:rPr>
              <a:t>’</a:t>
            </a:r>
            <a:r>
              <a:rPr sz="2400" spc="775" dirty="0">
                <a:latin typeface="휴먼아미체"/>
                <a:cs typeface="휴먼아미체"/>
              </a:rPr>
              <a:t>으로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20" dirty="0">
                <a:latin typeface="휴먼아미체"/>
                <a:cs typeface="휴먼아미체"/>
              </a:rPr>
              <a:t>바뀐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720" dirty="0">
                <a:latin typeface="휴먼아미체"/>
                <a:cs typeface="휴먼아미체"/>
              </a:rPr>
              <a:t>점만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25" dirty="0">
                <a:latin typeface="휴먼아미체"/>
                <a:cs typeface="휴먼아미체"/>
              </a:rPr>
              <a:t>빼면</a:t>
            </a:r>
            <a:endParaRPr sz="2400" dirty="0">
              <a:latin typeface="휴먼아미체"/>
              <a:cs typeface="휴먼아미체"/>
            </a:endParaRPr>
          </a:p>
          <a:p>
            <a:pPr marL="12700">
              <a:lnSpc>
                <a:spcPts val="3340"/>
              </a:lnSpc>
            </a:pPr>
            <a:r>
              <a:rPr sz="2400" spc="880" dirty="0">
                <a:latin typeface="휴먼아미체"/>
                <a:cs typeface="휴먼아미체"/>
              </a:rPr>
              <a:t>스타일을</a:t>
            </a:r>
            <a:r>
              <a:rPr sz="2400" spc="-470" dirty="0">
                <a:latin typeface="휴먼아미체"/>
                <a:cs typeface="휴먼아미체"/>
              </a:rPr>
              <a:t> </a:t>
            </a:r>
            <a:r>
              <a:rPr sz="2400" spc="815" dirty="0">
                <a:latin typeface="휴먼아미체"/>
                <a:cs typeface="휴먼아미체"/>
              </a:rPr>
              <a:t>정의하는</a:t>
            </a:r>
            <a:r>
              <a:rPr sz="2400" spc="-425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방법은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430" dirty="0">
                <a:latin typeface="휴먼아미체"/>
                <a:cs typeface="휴먼아미체"/>
              </a:rPr>
              <a:t>같다</a:t>
            </a:r>
            <a:r>
              <a:rPr sz="2400" spc="430" dirty="0">
                <a:latin typeface="한컴산뜻돋움"/>
                <a:cs typeface="한컴산뜻돋움"/>
              </a:rPr>
              <a:t>.</a:t>
            </a:r>
            <a:r>
              <a:rPr sz="2400" spc="-60" dirty="0">
                <a:latin typeface="한컴산뜻돋움"/>
                <a:cs typeface="한컴산뜻돋움"/>
              </a:rPr>
              <a:t> </a:t>
            </a:r>
            <a:r>
              <a:rPr sz="2800" b="1" spc="-165" dirty="0">
                <a:solidFill>
                  <a:srgbClr val="0D0D0D"/>
                </a:solidFill>
                <a:latin typeface="나눔고딕 ExtraBold"/>
                <a:cs typeface="나눔고딕 ExtraBold"/>
              </a:rPr>
              <a:t>스타일</a:t>
            </a:r>
            <a:r>
              <a:rPr sz="2800" b="1" spc="-135" dirty="0">
                <a:solidFill>
                  <a:srgbClr val="0D0D0D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solidFill>
                  <a:srgbClr val="0D0D0D"/>
                </a:solidFill>
                <a:latin typeface="나눔고딕 ExtraBold"/>
                <a:cs typeface="나눔고딕 ExtraBold"/>
              </a:rPr>
              <a:t>이름</a:t>
            </a:r>
            <a:r>
              <a:rPr sz="2800" b="1" spc="-135" dirty="0">
                <a:solidFill>
                  <a:srgbClr val="0D0D0D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solidFill>
                  <a:srgbClr val="0D0D0D"/>
                </a:solidFill>
                <a:latin typeface="나눔고딕 ExtraBold"/>
                <a:cs typeface="나눔고딕 ExtraBold"/>
              </a:rPr>
              <a:t>앞에</a:t>
            </a:r>
            <a:r>
              <a:rPr sz="2800" b="1" spc="-135" dirty="0">
                <a:solidFill>
                  <a:srgbClr val="0D0D0D"/>
                </a:solidFill>
                <a:latin typeface="나눔고딕 ExtraBold"/>
                <a:cs typeface="나눔고딕 ExtraBold"/>
              </a:rPr>
              <a:t> </a:t>
            </a:r>
            <a:r>
              <a:rPr sz="2800" b="1" dirty="0">
                <a:solidFill>
                  <a:srgbClr val="0D0D0D"/>
                </a:solidFill>
                <a:latin typeface="나눔고딕 ExtraBold"/>
                <a:cs typeface="나눔고딕 ExtraBold"/>
              </a:rPr>
              <a:t>마침표</a:t>
            </a:r>
            <a:r>
              <a:rPr sz="2800" b="1" dirty="0">
                <a:solidFill>
                  <a:srgbClr val="0D0D0D"/>
                </a:solidFill>
                <a:latin typeface="한컴산뜻돋움"/>
                <a:cs typeface="한컴산뜻돋움"/>
              </a:rPr>
              <a:t>(.)</a:t>
            </a:r>
            <a:r>
              <a:rPr sz="2400" dirty="0">
                <a:latin typeface="휴먼아미체"/>
                <a:cs typeface="휴먼아미체"/>
              </a:rPr>
              <a:t>가</a:t>
            </a:r>
            <a:r>
              <a:rPr sz="2400" spc="-405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있다는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점에</a:t>
            </a:r>
            <a:r>
              <a:rPr sz="2400" spc="-425" dirty="0">
                <a:latin typeface="휴먼아미체"/>
                <a:cs typeface="휴먼아미체"/>
              </a:rPr>
              <a:t> </a:t>
            </a:r>
            <a:r>
              <a:rPr sz="2400" spc="615" dirty="0">
                <a:latin typeface="휴먼아미체"/>
                <a:cs typeface="휴먼아미체"/>
              </a:rPr>
              <a:t>주의한다</a:t>
            </a:r>
            <a:r>
              <a:rPr sz="2400" spc="615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 marL="12700" marR="724535" indent="-635">
              <a:lnSpc>
                <a:spcPct val="100000"/>
              </a:lnSpc>
              <a:spcBef>
                <a:spcPts val="40"/>
              </a:spcBef>
            </a:pPr>
            <a:r>
              <a:rPr sz="2400" spc="690" dirty="0">
                <a:latin typeface="휴먼아미체"/>
                <a:cs typeface="휴먼아미체"/>
              </a:rPr>
              <a:t>이렇게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정의된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865" dirty="0">
                <a:latin typeface="휴먼아미체"/>
                <a:cs typeface="휴먼아미체"/>
              </a:rPr>
              <a:t>클래스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80" dirty="0">
                <a:latin typeface="휴먼아미체"/>
                <a:cs typeface="휴먼아미체"/>
              </a:rPr>
              <a:t>스타일을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적용할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때는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CLASS</a:t>
            </a:r>
            <a:r>
              <a:rPr sz="2400" spc="-55" dirty="0">
                <a:latin typeface="한컴산뜻돋움"/>
                <a:cs typeface="한컴산뜻돋움"/>
              </a:rPr>
              <a:t> </a:t>
            </a:r>
            <a:r>
              <a:rPr sz="2400" spc="944" dirty="0">
                <a:latin typeface="휴먼아미체"/>
                <a:cs typeface="휴먼아미체"/>
              </a:rPr>
              <a:t>속성을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785" dirty="0">
                <a:latin typeface="휴먼아미체"/>
                <a:cs typeface="휴먼아미체"/>
              </a:rPr>
              <a:t>이용해서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65" dirty="0">
                <a:latin typeface="휴먼아미체"/>
                <a:cs typeface="휴먼아미체"/>
              </a:rPr>
              <a:t>클래스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919" dirty="0">
                <a:latin typeface="휴먼아미체"/>
                <a:cs typeface="휴먼아미체"/>
              </a:rPr>
              <a:t>이름을 </a:t>
            </a:r>
            <a:r>
              <a:rPr sz="2400" spc="745" dirty="0">
                <a:latin typeface="휴먼아미체"/>
                <a:cs typeface="휴먼아미체"/>
              </a:rPr>
              <a:t>알려주게</a:t>
            </a:r>
            <a:r>
              <a:rPr sz="2400" spc="-490" dirty="0">
                <a:latin typeface="휴먼아미체"/>
                <a:cs typeface="휴먼아미체"/>
              </a:rPr>
              <a:t> </a:t>
            </a:r>
            <a:r>
              <a:rPr sz="2400" spc="480" dirty="0">
                <a:latin typeface="휴먼아미체"/>
                <a:cs typeface="휴먼아미체"/>
              </a:rPr>
              <a:t>된다</a:t>
            </a:r>
            <a:r>
              <a:rPr sz="2400" spc="480" dirty="0">
                <a:latin typeface="한컴산뜻돋움"/>
                <a:cs typeface="한컴산뜻돋움"/>
              </a:rPr>
              <a:t>.</a:t>
            </a:r>
            <a:r>
              <a:rPr sz="2400" spc="-85" dirty="0">
                <a:latin typeface="한컴산뜻돋움"/>
                <a:cs typeface="한컴산뜻돋움"/>
              </a:rPr>
              <a:t> </a:t>
            </a:r>
            <a:r>
              <a:rPr sz="2400" spc="944" dirty="0">
                <a:latin typeface="휴먼아미체"/>
                <a:cs typeface="휴먼아미체"/>
              </a:rPr>
              <a:t>그리고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865" dirty="0">
                <a:latin typeface="휴먼아미체"/>
                <a:cs typeface="휴먼아미체"/>
              </a:rPr>
              <a:t>클래스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80" dirty="0">
                <a:latin typeface="휴먼아미체"/>
                <a:cs typeface="휴먼아미체"/>
              </a:rPr>
              <a:t>스타일은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꼭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00" dirty="0">
                <a:latin typeface="휴먼아미체"/>
                <a:cs typeface="휴먼아미체"/>
              </a:rPr>
              <a:t>태그에서만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850" dirty="0">
                <a:latin typeface="휴먼아미체"/>
                <a:cs typeface="휴먼아미체"/>
              </a:rPr>
              <a:t>사용하는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905" dirty="0">
                <a:latin typeface="휴먼아미체"/>
                <a:cs typeface="휴먼아미체"/>
              </a:rPr>
              <a:t>것은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05" dirty="0">
                <a:latin typeface="휴먼아미체"/>
                <a:cs typeface="휴먼아미체"/>
              </a:rPr>
              <a:t>아니다</a:t>
            </a:r>
            <a:r>
              <a:rPr sz="2400" spc="505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066" y="4671995"/>
            <a:ext cx="232917" cy="23291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C566D29-B16B-A091-C7C7-1D5997E25B41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태그 스타일과 클래스 스타일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AB4E97-48A7-13B1-A13F-F44E6901D08E}"/>
              </a:ext>
            </a:extLst>
          </p:cNvPr>
          <p:cNvSpPr txBox="1"/>
          <p:nvPr/>
        </p:nvSpPr>
        <p:spPr>
          <a:xfrm>
            <a:off x="369651" y="9530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클래스</a:t>
            </a:r>
            <a:r>
              <a:rPr lang="ko-KR" altLang="en-US" sz="2400" b="1" spc="-15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스타일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53005" y="1276150"/>
            <a:ext cx="500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클래스</a:t>
            </a:r>
            <a:r>
              <a:rPr lang="en-US" altLang="ko-KR" b="1"/>
              <a:t>(class)</a:t>
            </a:r>
            <a:r>
              <a:rPr lang="ko-KR" altLang="en-US" b="1"/>
              <a:t> 선택자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995670D5-0094-4F2B-8F1B-DBE578BB3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9" y="3038214"/>
            <a:ext cx="3587914" cy="1575010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668A5770-8E95-48BB-87DD-3819BAE5BF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720" y="2911850"/>
            <a:ext cx="5651576" cy="256042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B76AC31-A130-4758-9B20-E868700005A4}"/>
              </a:ext>
            </a:extLst>
          </p:cNvPr>
          <p:cNvSpPr/>
          <p:nvPr/>
        </p:nvSpPr>
        <p:spPr>
          <a:xfrm>
            <a:off x="648749" y="1817001"/>
            <a:ext cx="6096000" cy="6970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+mn-ea"/>
              </a:rPr>
              <a:t>문서 안에서 여러 번 반복할 스타일이라면 클래스 선택자로 정의</a:t>
            </a:r>
            <a:r>
              <a:rPr lang="en-US" altLang="ko-KR" sz="1400">
                <a:latin typeface="+mn-ea"/>
              </a:rPr>
              <a:t>. </a:t>
            </a:r>
            <a:br>
              <a:rPr lang="en-US" altLang="ko-KR" sz="1400">
                <a:latin typeface="+mn-ea"/>
              </a:rPr>
            </a:br>
            <a:r>
              <a:rPr lang="ko-KR" altLang="en-US" sz="1400">
                <a:latin typeface="+mn-ea"/>
              </a:rPr>
              <a:t>마침표</a:t>
            </a:r>
            <a:r>
              <a:rPr lang="en-US" altLang="ko-KR" sz="1400">
                <a:latin typeface="+mn-ea"/>
              </a:rPr>
              <a:t>(.) </a:t>
            </a:r>
            <a:r>
              <a:rPr lang="ko-KR" altLang="en-US" sz="1400">
                <a:latin typeface="+mn-ea"/>
              </a:rPr>
              <a:t>다음에 클래스 이름 지정</a:t>
            </a:r>
            <a:endParaRPr lang="ko-KR" altLang="en-US" sz="1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1B354F-6550-CA20-57D1-6DD72CB6CA00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주요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선택자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2175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116D2F-50EA-AE01-A526-61B4F547CB67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CSS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선택자란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CB1E11-1046-2129-9536-1A5793EFDC8E}"/>
              </a:ext>
            </a:extLst>
          </p:cNvPr>
          <p:cNvSpPr txBox="1"/>
          <p:nvPr/>
        </p:nvSpPr>
        <p:spPr>
          <a:xfrm>
            <a:off x="8271622" y="1967443"/>
            <a:ext cx="8867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CSS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블록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F56FB26-BE8A-2B7E-760D-0F2DB3A98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749" y="1611387"/>
            <a:ext cx="4836829" cy="101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9FCAEB5-453C-484B-4DB3-C4FC5CD95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749" y="3356992"/>
            <a:ext cx="3037251" cy="28571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31AD3A-1CB3-ECA6-1C77-6230826C5930}"/>
              </a:ext>
            </a:extLst>
          </p:cNvPr>
          <p:cNvSpPr txBox="1"/>
          <p:nvPr/>
        </p:nvSpPr>
        <p:spPr>
          <a:xfrm>
            <a:off x="6472043" y="4631667"/>
            <a:ext cx="1798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latin typeface="나눔고딕" pitchFamily="50" charset="-127"/>
                <a:ea typeface="나눔고딕" pitchFamily="50" charset="-127"/>
              </a:rPr>
              <a:t>스타일시트 사용 방법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AF3410C-C314-CAF2-044C-34BE1AAAE2E0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538904-E607-48DB-8EAA-1A33D858F1BE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7EFD91-6262-0B3E-688D-F66BD294EEA4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790560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06648" y="1551398"/>
            <a:ext cx="10971530" cy="2031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650" dirty="0">
              <a:latin typeface="나눔고딕 ExtraBold"/>
              <a:cs typeface="나눔고딕 ExtraBold"/>
            </a:endParaRPr>
          </a:p>
          <a:p>
            <a:pPr marL="431800">
              <a:lnSpc>
                <a:spcPts val="2840"/>
              </a:lnSpc>
            </a:pPr>
            <a:r>
              <a:rPr sz="2400" spc="770" dirty="0">
                <a:latin typeface="휴먼아미체"/>
                <a:cs typeface="휴먼아미체"/>
              </a:rPr>
              <a:t>예를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575" dirty="0">
                <a:latin typeface="휴먼아미체"/>
                <a:cs typeface="휴먼아미체"/>
              </a:rPr>
              <a:t>들어</a:t>
            </a:r>
            <a:r>
              <a:rPr sz="2400" spc="575" dirty="0">
                <a:latin typeface="한컴산뜻돋움"/>
                <a:cs typeface="한컴산뜻돋움"/>
              </a:rPr>
              <a:t>,</a:t>
            </a:r>
            <a:endParaRPr sz="2400" dirty="0">
              <a:latin typeface="한컴산뜻돋움"/>
              <a:cs typeface="한컴산뜻돋움"/>
            </a:endParaRPr>
          </a:p>
          <a:p>
            <a:pPr marL="431800">
              <a:lnSpc>
                <a:spcPts val="3800"/>
              </a:lnSpc>
            </a:pPr>
            <a:r>
              <a:rPr sz="3200" b="1" spc="-20" dirty="0">
                <a:solidFill>
                  <a:srgbClr val="FF0000"/>
                </a:solidFill>
                <a:latin typeface="한컴산뜻돋움"/>
                <a:cs typeface="한컴산뜻돋움"/>
              </a:rPr>
              <a:t>.redtext</a:t>
            </a:r>
            <a:r>
              <a:rPr sz="3200" b="1" spc="-150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3200" b="1" spc="-20" dirty="0">
                <a:latin typeface="한컴산뜻돋움"/>
                <a:cs typeface="한컴산뜻돋움"/>
              </a:rPr>
              <a:t>{color</a:t>
            </a:r>
            <a:r>
              <a:rPr sz="3200" b="1" spc="-130" dirty="0">
                <a:latin typeface="한컴산뜻돋움"/>
                <a:cs typeface="한컴산뜻돋움"/>
              </a:rPr>
              <a:t> </a:t>
            </a:r>
            <a:r>
              <a:rPr sz="3200" b="1" dirty="0">
                <a:latin typeface="한컴산뜻돋움"/>
                <a:cs typeface="한컴산뜻돋움"/>
              </a:rPr>
              <a:t>:</a:t>
            </a:r>
            <a:r>
              <a:rPr sz="3200" b="1" spc="-150" dirty="0">
                <a:latin typeface="한컴산뜻돋움"/>
                <a:cs typeface="한컴산뜻돋움"/>
              </a:rPr>
              <a:t> </a:t>
            </a:r>
            <a:r>
              <a:rPr sz="3200" b="1" spc="-20" dirty="0">
                <a:latin typeface="한컴산뜻돋움"/>
                <a:cs typeface="한컴산뜻돋움"/>
              </a:rPr>
              <a:t>red</a:t>
            </a:r>
            <a:r>
              <a:rPr sz="3200" b="1" spc="-20" dirty="0">
                <a:solidFill>
                  <a:srgbClr val="FF0000"/>
                </a:solidFill>
                <a:latin typeface="한컴산뜻돋움"/>
                <a:cs typeface="한컴산뜻돋움"/>
              </a:rPr>
              <a:t>;</a:t>
            </a:r>
            <a:r>
              <a:rPr sz="3200" b="1" spc="-135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3200" b="1" spc="-20" dirty="0">
                <a:latin typeface="한컴산뜻돋움"/>
                <a:cs typeface="한컴산뜻돋움"/>
              </a:rPr>
              <a:t>font-</a:t>
            </a:r>
            <a:r>
              <a:rPr sz="3200" b="1" spc="-10" dirty="0">
                <a:latin typeface="한컴산뜻돋움"/>
                <a:cs typeface="한컴산뜻돋움"/>
              </a:rPr>
              <a:t>size:12px}</a:t>
            </a:r>
            <a:endParaRPr sz="3200" dirty="0">
              <a:latin typeface="한컴산뜻돋움"/>
              <a:cs typeface="한컴산뜻돋움"/>
            </a:endParaRPr>
          </a:p>
          <a:p>
            <a:pPr marL="432434" marR="5080" indent="-635">
              <a:lnSpc>
                <a:spcPct val="100000"/>
              </a:lnSpc>
              <a:spcBef>
                <a:spcPts val="1400"/>
              </a:spcBef>
            </a:pPr>
            <a:r>
              <a:rPr sz="2400" spc="780" dirty="0">
                <a:latin typeface="휴먼아미체"/>
                <a:cs typeface="휴먼아미체"/>
              </a:rPr>
              <a:t>처럼</a:t>
            </a:r>
            <a:r>
              <a:rPr sz="2400" spc="-470" dirty="0">
                <a:latin typeface="휴먼아미체"/>
                <a:cs typeface="휴먼아미체"/>
              </a:rPr>
              <a:t> </a:t>
            </a:r>
            <a:r>
              <a:rPr sz="2400" spc="175" dirty="0">
                <a:latin typeface="한컴산뜻돋움"/>
                <a:cs typeface="한컴산뜻돋움"/>
              </a:rPr>
              <a:t>redtext</a:t>
            </a:r>
            <a:r>
              <a:rPr sz="2400" spc="175" dirty="0">
                <a:latin typeface="휴먼아미체"/>
                <a:cs typeface="휴먼아미체"/>
              </a:rPr>
              <a:t>라는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65" dirty="0">
                <a:latin typeface="휴먼아미체"/>
                <a:cs typeface="휴먼아미체"/>
              </a:rPr>
              <a:t>클래스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880" dirty="0">
                <a:latin typeface="휴먼아미체"/>
                <a:cs typeface="휴먼아미체"/>
              </a:rPr>
              <a:t>스타일을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00" dirty="0">
                <a:latin typeface="휴먼아미체"/>
                <a:cs typeface="휴먼아미체"/>
              </a:rPr>
              <a:t>정의했다면</a:t>
            </a:r>
            <a:r>
              <a:rPr sz="2400" spc="-47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80" dirty="0">
                <a:latin typeface="휴먼아미체"/>
                <a:cs typeface="휴먼아미체"/>
              </a:rPr>
              <a:t>스타일은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&lt;P</a:t>
            </a:r>
            <a:r>
              <a:rPr sz="2400" spc="-100" dirty="0">
                <a:latin typeface="한컴산뜻돋움"/>
                <a:cs typeface="한컴산뜻돋움"/>
              </a:rPr>
              <a:t> </a:t>
            </a:r>
            <a:r>
              <a:rPr sz="2400" spc="70" dirty="0">
                <a:latin typeface="한컴산뜻돋움"/>
                <a:cs typeface="한컴산뜻돋움"/>
              </a:rPr>
              <a:t>CLASS="redtext"&gt;</a:t>
            </a:r>
            <a:r>
              <a:rPr sz="2400" spc="70" dirty="0">
                <a:latin typeface="휴먼아미체"/>
                <a:cs typeface="휴먼아미체"/>
              </a:rPr>
              <a:t>처럼 </a:t>
            </a:r>
            <a:r>
              <a:rPr sz="2400" spc="850" dirty="0">
                <a:latin typeface="휴먼아미체"/>
                <a:cs typeface="휴먼아미체"/>
              </a:rPr>
              <a:t>사용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할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905" dirty="0">
                <a:latin typeface="휴먼아미체"/>
                <a:cs typeface="휴먼아미체"/>
              </a:rPr>
              <a:t>있고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&lt;H1</a:t>
            </a:r>
            <a:r>
              <a:rPr sz="2400" spc="-85" dirty="0">
                <a:latin typeface="한컴산뜻돋움"/>
                <a:cs typeface="한컴산뜻돋움"/>
              </a:rPr>
              <a:t> </a:t>
            </a:r>
            <a:r>
              <a:rPr sz="2400" spc="80" dirty="0">
                <a:latin typeface="한컴산뜻돋움"/>
                <a:cs typeface="한컴산뜻돋움"/>
              </a:rPr>
              <a:t>CLASS="redtext"&gt;</a:t>
            </a:r>
            <a:r>
              <a:rPr sz="2400" spc="80" dirty="0">
                <a:latin typeface="휴먼아미체"/>
                <a:cs typeface="휴먼아미체"/>
              </a:rPr>
              <a:t>처럼</a:t>
            </a:r>
            <a:r>
              <a:rPr sz="2400" spc="-420" dirty="0">
                <a:latin typeface="휴먼아미체"/>
                <a:cs typeface="휴먼아미체"/>
              </a:rPr>
              <a:t> </a:t>
            </a:r>
            <a:r>
              <a:rPr sz="2400" spc="850" dirty="0">
                <a:latin typeface="휴먼아미체"/>
                <a:cs typeface="휴먼아미체"/>
              </a:rPr>
              <a:t>다른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태그에서도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사용할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455" dirty="0">
                <a:latin typeface="휴먼아미체"/>
                <a:cs typeface="휴먼아미체"/>
              </a:rPr>
              <a:t>있다</a:t>
            </a:r>
            <a:r>
              <a:rPr sz="2400" spc="455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27269" y="3752215"/>
            <a:ext cx="5432425" cy="3105785"/>
            <a:chOff x="3210941" y="3583190"/>
            <a:chExt cx="5432425" cy="310578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49041" y="3621290"/>
              <a:ext cx="5356032" cy="272114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229991" y="3602240"/>
              <a:ext cx="5394325" cy="2759710"/>
            </a:xfrm>
            <a:custGeom>
              <a:avLst/>
              <a:gdLst/>
              <a:ahLst/>
              <a:cxnLst/>
              <a:rect l="l" t="t" r="r" b="b"/>
              <a:pathLst>
                <a:path w="5394325" h="2759710">
                  <a:moveTo>
                    <a:pt x="0" y="0"/>
                  </a:moveTo>
                  <a:lnTo>
                    <a:pt x="5394134" y="0"/>
                  </a:lnTo>
                  <a:lnTo>
                    <a:pt x="5394134" y="2759252"/>
                  </a:lnTo>
                  <a:lnTo>
                    <a:pt x="0" y="275925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49041" y="6356199"/>
              <a:ext cx="5356031" cy="33263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030642" y="6382825"/>
            <a:ext cx="1811655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50" spc="26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6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-24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dirty="0">
                <a:solidFill>
                  <a:srgbClr val="585858"/>
                </a:solidFill>
                <a:latin typeface="한컴산뜻돋움"/>
                <a:cs typeface="한컴산뜻돋움"/>
              </a:rPr>
              <a:t>&amp;</a:t>
            </a:r>
            <a:r>
              <a:rPr sz="1050" spc="-6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265" dirty="0">
                <a:solidFill>
                  <a:srgbClr val="585858"/>
                </a:solidFill>
                <a:latin typeface="휴먼아미체"/>
                <a:cs typeface="휴먼아미체"/>
              </a:rPr>
              <a:t>어문</a:t>
            </a:r>
            <a:r>
              <a:rPr sz="1050" spc="265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5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400" dirty="0">
                <a:solidFill>
                  <a:srgbClr val="585858"/>
                </a:solidFill>
                <a:latin typeface="휴먼아미체"/>
                <a:cs typeface="휴먼아미체"/>
              </a:rPr>
              <a:t>교수자</a:t>
            </a:r>
            <a:r>
              <a:rPr sz="1050" spc="-19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229" dirty="0">
                <a:solidFill>
                  <a:srgbClr val="585858"/>
                </a:solidFill>
                <a:latin typeface="휴먼아미체"/>
                <a:cs typeface="휴먼아미체"/>
              </a:rPr>
              <a:t>자체제작</a:t>
            </a:r>
            <a:endParaRPr sz="1050">
              <a:latin typeface="휴먼아미체"/>
              <a:cs typeface="휴먼아미체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76914" y="6377940"/>
            <a:ext cx="219417" cy="2194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FDC7F6-DF38-283E-AA0D-947AD853B9C1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태그 스타일과 클래스 스타일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A2A5A2-F7B7-0293-AFF8-5852A343293F}"/>
              </a:ext>
            </a:extLst>
          </p:cNvPr>
          <p:cNvSpPr txBox="1"/>
          <p:nvPr/>
        </p:nvSpPr>
        <p:spPr>
          <a:xfrm>
            <a:off x="336239" y="97329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클래스</a:t>
            </a:r>
            <a:r>
              <a:rPr lang="ko-KR" altLang="en-US" sz="2400" b="1" spc="-15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스타일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595" y="823502"/>
            <a:ext cx="11731757" cy="631752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05233" y="1810862"/>
            <a:ext cx="8323580" cy="4721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dirty="0">
              <a:latin typeface="나눔고딕 ExtraBold"/>
              <a:cs typeface="나눔고딕 ExtraBold"/>
            </a:endParaRPr>
          </a:p>
          <a:p>
            <a:pPr marL="527050">
              <a:lnSpc>
                <a:spcPct val="100000"/>
              </a:lnSpc>
            </a:pPr>
            <a:r>
              <a:rPr spc="-10" dirty="0">
                <a:solidFill>
                  <a:srgbClr val="FF2020"/>
                </a:solidFill>
                <a:latin typeface="한컴산뜻돋움"/>
                <a:cs typeface="한컴산뜻돋움"/>
              </a:rPr>
              <a:t>&lt;STYLE&gt;</a:t>
            </a:r>
            <a:endParaRPr dirty="0">
              <a:latin typeface="한컴산뜻돋움"/>
              <a:cs typeface="한컴산뜻돋움"/>
            </a:endParaRPr>
          </a:p>
          <a:p>
            <a:pPr marL="527050">
              <a:lnSpc>
                <a:spcPct val="100000"/>
              </a:lnSpc>
            </a:pPr>
            <a:r>
              <a:rPr spc="-10" dirty="0">
                <a:solidFill>
                  <a:srgbClr val="FF2020"/>
                </a:solidFill>
                <a:latin typeface="한컴산뜻돋움"/>
                <a:cs typeface="한컴산뜻돋움"/>
              </a:rPr>
              <a:t>&lt;!-</a:t>
            </a:r>
            <a:r>
              <a:rPr spc="-60" dirty="0">
                <a:solidFill>
                  <a:srgbClr val="FF2020"/>
                </a:solidFill>
                <a:latin typeface="한컴산뜻돋움"/>
                <a:cs typeface="한컴산뜻돋움"/>
              </a:rPr>
              <a:t>-</a:t>
            </a:r>
            <a:endParaRPr dirty="0">
              <a:latin typeface="한컴산뜻돋움"/>
              <a:cs typeface="한컴산뜻돋움"/>
            </a:endParaRPr>
          </a:p>
          <a:p>
            <a:pPr marL="527050">
              <a:lnSpc>
                <a:spcPct val="100000"/>
              </a:lnSpc>
            </a:pPr>
            <a:r>
              <a:rPr spc="-20" dirty="0">
                <a:solidFill>
                  <a:srgbClr val="FF2020"/>
                </a:solidFill>
                <a:latin typeface="한컴산뜻돋움"/>
                <a:cs typeface="한컴산뜻돋움"/>
              </a:rPr>
              <a:t>.redtxt</a:t>
            </a:r>
            <a:r>
              <a:rPr spc="-80" dirty="0">
                <a:solidFill>
                  <a:srgbClr val="FF2020"/>
                </a:solidFill>
                <a:latin typeface="한컴산뜻돋움"/>
                <a:cs typeface="한컴산뜻돋움"/>
              </a:rPr>
              <a:t> </a:t>
            </a:r>
            <a:r>
              <a:rPr spc="-50" dirty="0">
                <a:solidFill>
                  <a:srgbClr val="FF2020"/>
                </a:solidFill>
                <a:latin typeface="한컴산뜻돋움"/>
                <a:cs typeface="한컴산뜻돋움"/>
              </a:rPr>
              <a:t>{</a:t>
            </a:r>
            <a:endParaRPr dirty="0">
              <a:latin typeface="한컴산뜻돋움"/>
              <a:cs typeface="한컴산뜻돋움"/>
            </a:endParaRPr>
          </a:p>
          <a:p>
            <a:pPr marL="527050">
              <a:lnSpc>
                <a:spcPct val="100000"/>
              </a:lnSpc>
            </a:pPr>
            <a:r>
              <a:rPr spc="-10" dirty="0">
                <a:solidFill>
                  <a:srgbClr val="FF2020"/>
                </a:solidFill>
                <a:latin typeface="한컴산뜻돋움"/>
                <a:cs typeface="한컴산뜻돋움"/>
              </a:rPr>
              <a:t>font-size:22px;</a:t>
            </a:r>
            <a:r>
              <a:rPr spc="-105" dirty="0">
                <a:solidFill>
                  <a:srgbClr val="FF2020"/>
                </a:solidFill>
                <a:latin typeface="한컴산뜻돋움"/>
                <a:cs typeface="한컴산뜻돋움"/>
              </a:rPr>
              <a:t> </a:t>
            </a:r>
            <a:r>
              <a:rPr spc="-20" dirty="0">
                <a:solidFill>
                  <a:srgbClr val="FF2020"/>
                </a:solidFill>
                <a:latin typeface="한컴산뜻돋움"/>
                <a:cs typeface="한컴산뜻돋움"/>
              </a:rPr>
              <a:t>color:</a:t>
            </a:r>
            <a:r>
              <a:rPr spc="-10" dirty="0">
                <a:solidFill>
                  <a:srgbClr val="FF2020"/>
                </a:solidFill>
                <a:latin typeface="한컴산뜻돋움"/>
                <a:cs typeface="한컴산뜻돋움"/>
              </a:rPr>
              <a:t> </a:t>
            </a:r>
            <a:r>
              <a:rPr spc="-20" dirty="0">
                <a:solidFill>
                  <a:srgbClr val="FF2020"/>
                </a:solidFill>
                <a:latin typeface="한컴산뜻돋움"/>
                <a:cs typeface="한컴산뜻돋움"/>
              </a:rPr>
              <a:t>red;background-</a:t>
            </a:r>
            <a:r>
              <a:rPr spc="-10" dirty="0">
                <a:solidFill>
                  <a:srgbClr val="FF2020"/>
                </a:solidFill>
                <a:latin typeface="한컴산뜻돋움"/>
                <a:cs typeface="한컴산뜻돋움"/>
              </a:rPr>
              <a:t>color:yellow;</a:t>
            </a:r>
            <a:endParaRPr dirty="0">
              <a:latin typeface="한컴산뜻돋움"/>
              <a:cs typeface="한컴산뜻돋움"/>
            </a:endParaRPr>
          </a:p>
          <a:p>
            <a:pPr marL="527050">
              <a:lnSpc>
                <a:spcPct val="100000"/>
              </a:lnSpc>
            </a:pPr>
            <a:r>
              <a:rPr dirty="0">
                <a:solidFill>
                  <a:srgbClr val="FF2020"/>
                </a:solidFill>
                <a:latin typeface="한컴산뜻돋움"/>
                <a:cs typeface="한컴산뜻돋움"/>
              </a:rPr>
              <a:t>}</a:t>
            </a:r>
            <a:endParaRPr dirty="0">
              <a:latin typeface="한컴산뜻돋움"/>
              <a:cs typeface="한컴산뜻돋움"/>
            </a:endParaRPr>
          </a:p>
          <a:p>
            <a:pPr marL="527050">
              <a:lnSpc>
                <a:spcPct val="100000"/>
              </a:lnSpc>
            </a:pPr>
            <a:r>
              <a:rPr dirty="0">
                <a:solidFill>
                  <a:srgbClr val="FF2020"/>
                </a:solidFill>
                <a:latin typeface="한컴산뜻돋움"/>
                <a:cs typeface="한컴산뜻돋움"/>
              </a:rPr>
              <a:t>--</a:t>
            </a:r>
            <a:r>
              <a:rPr spc="-50" dirty="0">
                <a:solidFill>
                  <a:srgbClr val="FF2020"/>
                </a:solidFill>
                <a:latin typeface="한컴산뜻돋움"/>
                <a:cs typeface="한컴산뜻돋움"/>
              </a:rPr>
              <a:t>&gt;</a:t>
            </a:r>
            <a:endParaRPr dirty="0">
              <a:latin typeface="한컴산뜻돋움"/>
              <a:cs typeface="한컴산뜻돋움"/>
            </a:endParaRPr>
          </a:p>
          <a:p>
            <a:pPr marL="527050">
              <a:lnSpc>
                <a:spcPct val="100000"/>
              </a:lnSpc>
            </a:pPr>
            <a:r>
              <a:rPr spc="-10" dirty="0">
                <a:solidFill>
                  <a:srgbClr val="FF2020"/>
                </a:solidFill>
                <a:latin typeface="한컴산뜻돋움"/>
                <a:cs typeface="한컴산뜻돋움"/>
              </a:rPr>
              <a:t>&lt;/STYLE&gt;</a:t>
            </a:r>
            <a:endParaRPr dirty="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dirty="0">
              <a:latin typeface="한컴산뜻돋움"/>
              <a:cs typeface="한컴산뜻돋움"/>
            </a:endParaRPr>
          </a:p>
          <a:p>
            <a:pPr marL="527050">
              <a:lnSpc>
                <a:spcPct val="100000"/>
              </a:lnSpc>
              <a:spcBef>
                <a:spcPts val="5"/>
              </a:spcBef>
            </a:pPr>
            <a:r>
              <a:rPr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&lt;BODY&gt;</a:t>
            </a:r>
            <a:endParaRPr dirty="0">
              <a:latin typeface="한컴산뜻돋움"/>
              <a:cs typeface="한컴산뜻돋움"/>
            </a:endParaRPr>
          </a:p>
          <a:p>
            <a:pPr marL="527050">
              <a:lnSpc>
                <a:spcPct val="100000"/>
              </a:lnSpc>
            </a:pPr>
            <a:r>
              <a:rPr dirty="0">
                <a:solidFill>
                  <a:srgbClr val="001F5F"/>
                </a:solidFill>
                <a:latin typeface="한컴산뜻돋움"/>
                <a:cs typeface="한컴산뜻돋움"/>
              </a:rPr>
              <a:t>&lt;H1&gt;</a:t>
            </a:r>
            <a:r>
              <a:rPr spc="-13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pc="695" dirty="0">
                <a:solidFill>
                  <a:srgbClr val="001F5F"/>
                </a:solidFill>
                <a:latin typeface="휴먼아미체"/>
                <a:cs typeface="휴먼아미체"/>
              </a:rPr>
              <a:t>지혜는</a:t>
            </a:r>
            <a:r>
              <a:rPr spc="-42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pc="790" dirty="0">
                <a:solidFill>
                  <a:srgbClr val="001F5F"/>
                </a:solidFill>
                <a:latin typeface="휴먼아미체"/>
                <a:cs typeface="휴먼아미체"/>
              </a:rPr>
              <a:t>진주보다</a:t>
            </a:r>
            <a:r>
              <a:rPr spc="-42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pc="235" dirty="0">
                <a:solidFill>
                  <a:srgbClr val="001F5F"/>
                </a:solidFill>
                <a:latin typeface="휴먼아미체"/>
                <a:cs typeface="휴먼아미체"/>
              </a:rPr>
              <a:t>귀하니</a:t>
            </a:r>
            <a:r>
              <a:rPr spc="235" dirty="0">
                <a:solidFill>
                  <a:srgbClr val="001F5F"/>
                </a:solidFill>
                <a:latin typeface="한컴산뜻돋움"/>
                <a:cs typeface="한컴산뜻돋움"/>
              </a:rPr>
              <a:t>&lt;/H1&gt;</a:t>
            </a:r>
            <a:endParaRPr dirty="0">
              <a:latin typeface="한컴산뜻돋움"/>
              <a:cs typeface="한컴산뜻돋움"/>
            </a:endParaRPr>
          </a:p>
          <a:p>
            <a:pPr marL="527050">
              <a:lnSpc>
                <a:spcPct val="100000"/>
              </a:lnSpc>
            </a:pPr>
            <a:r>
              <a:rPr dirty="0">
                <a:solidFill>
                  <a:srgbClr val="001F5F"/>
                </a:solidFill>
                <a:latin typeface="한컴산뜻돋움"/>
                <a:cs typeface="한컴산뜻돋움"/>
              </a:rPr>
              <a:t>&lt;H1</a:t>
            </a:r>
            <a:r>
              <a:rPr spc="-10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pc="45" dirty="0">
                <a:solidFill>
                  <a:srgbClr val="FF2020"/>
                </a:solidFill>
                <a:latin typeface="한컴산뜻돋움"/>
                <a:cs typeface="한컴산뜻돋움"/>
              </a:rPr>
              <a:t>class="redtxt"</a:t>
            </a:r>
            <a:r>
              <a:rPr spc="45" dirty="0">
                <a:solidFill>
                  <a:srgbClr val="001F5F"/>
                </a:solidFill>
                <a:latin typeface="한컴산뜻돋움"/>
                <a:cs typeface="한컴산뜻돋움"/>
              </a:rPr>
              <a:t>&gt;</a:t>
            </a:r>
            <a:r>
              <a:rPr spc="45" dirty="0">
                <a:solidFill>
                  <a:srgbClr val="001F5F"/>
                </a:solidFill>
                <a:latin typeface="휴먼아미체"/>
                <a:cs typeface="휴먼아미체"/>
              </a:rPr>
              <a:t>네가</a:t>
            </a:r>
            <a:r>
              <a:rPr spc="-470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pc="750" dirty="0">
                <a:solidFill>
                  <a:srgbClr val="001F5F"/>
                </a:solidFill>
                <a:latin typeface="휴먼아미체"/>
                <a:cs typeface="휴먼아미체"/>
              </a:rPr>
              <a:t>사모하는</a:t>
            </a:r>
            <a:r>
              <a:rPr spc="-400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pc="930" dirty="0">
                <a:solidFill>
                  <a:srgbClr val="001F5F"/>
                </a:solidFill>
                <a:latin typeface="휴먼아미체"/>
                <a:cs typeface="휴먼아미체"/>
              </a:rPr>
              <a:t>모든</a:t>
            </a:r>
            <a:r>
              <a:rPr spc="-38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pc="370" dirty="0">
                <a:solidFill>
                  <a:srgbClr val="001F5F"/>
                </a:solidFill>
                <a:latin typeface="휴먼아미체"/>
                <a:cs typeface="휴먼아미체"/>
              </a:rPr>
              <a:t>것으로도</a:t>
            </a:r>
            <a:r>
              <a:rPr spc="370" dirty="0">
                <a:solidFill>
                  <a:srgbClr val="001F5F"/>
                </a:solidFill>
                <a:latin typeface="한컴산뜻돋움"/>
                <a:cs typeface="한컴산뜻돋움"/>
              </a:rPr>
              <a:t>&lt;/H1&gt;</a:t>
            </a:r>
            <a:endParaRPr dirty="0">
              <a:latin typeface="한컴산뜻돋움"/>
              <a:cs typeface="한컴산뜻돋움"/>
            </a:endParaRPr>
          </a:p>
          <a:p>
            <a:pPr marL="527050">
              <a:lnSpc>
                <a:spcPct val="100000"/>
              </a:lnSpc>
            </a:pPr>
            <a:r>
              <a:rPr spc="365" dirty="0">
                <a:solidFill>
                  <a:srgbClr val="001F5F"/>
                </a:solidFill>
                <a:latin typeface="한컴산뜻돋움"/>
                <a:cs typeface="한컴산뜻돋움"/>
              </a:rPr>
              <a:t>&lt;P&gt;</a:t>
            </a:r>
            <a:r>
              <a:rPr spc="365" dirty="0">
                <a:solidFill>
                  <a:srgbClr val="001F5F"/>
                </a:solidFill>
                <a:latin typeface="휴먼아미체"/>
                <a:cs typeface="휴먼아미체"/>
              </a:rPr>
              <a:t>모든</a:t>
            </a:r>
            <a:r>
              <a:rPr spc="-420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pc="865" dirty="0">
                <a:solidFill>
                  <a:srgbClr val="001F5F"/>
                </a:solidFill>
                <a:latin typeface="휴먼아미체"/>
                <a:cs typeface="휴먼아미체"/>
              </a:rPr>
              <a:t>것으로도</a:t>
            </a:r>
            <a:r>
              <a:rPr spc="-420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pc="575" dirty="0">
                <a:solidFill>
                  <a:srgbClr val="001F5F"/>
                </a:solidFill>
                <a:latin typeface="휴먼아미체"/>
                <a:cs typeface="휴먼아미체"/>
              </a:rPr>
              <a:t>이에</a:t>
            </a:r>
            <a:r>
              <a:rPr spc="-400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pc="740" dirty="0">
                <a:solidFill>
                  <a:srgbClr val="001F5F"/>
                </a:solidFill>
                <a:latin typeface="휴먼아미체"/>
                <a:cs typeface="휴먼아미체"/>
              </a:rPr>
              <a:t>비교할</a:t>
            </a:r>
            <a:r>
              <a:rPr spc="-41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pc="935" dirty="0">
                <a:solidFill>
                  <a:srgbClr val="001F5F"/>
                </a:solidFill>
                <a:latin typeface="휴먼아미체"/>
                <a:cs typeface="휴먼아미체"/>
              </a:rPr>
              <a:t>수</a:t>
            </a:r>
            <a:r>
              <a:rPr spc="-400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pc="300" dirty="0">
                <a:solidFill>
                  <a:srgbClr val="001F5F"/>
                </a:solidFill>
                <a:latin typeface="휴먼아미체"/>
                <a:cs typeface="휴먼아미체"/>
              </a:rPr>
              <a:t>없도다</a:t>
            </a:r>
            <a:r>
              <a:rPr spc="300" dirty="0">
                <a:solidFill>
                  <a:srgbClr val="001F5F"/>
                </a:solidFill>
                <a:latin typeface="한컴산뜻돋움"/>
                <a:cs typeface="한컴산뜻돋움"/>
              </a:rPr>
              <a:t>&lt;/P&gt;</a:t>
            </a:r>
            <a:endParaRPr dirty="0">
              <a:latin typeface="한컴산뜻돋움"/>
              <a:cs typeface="한컴산뜻돋움"/>
            </a:endParaRPr>
          </a:p>
          <a:p>
            <a:pPr marL="527685">
              <a:lnSpc>
                <a:spcPct val="100000"/>
              </a:lnSpc>
            </a:pPr>
            <a:r>
              <a:rPr dirty="0">
                <a:solidFill>
                  <a:srgbClr val="001F5F"/>
                </a:solidFill>
                <a:latin typeface="한컴산뜻돋움"/>
                <a:cs typeface="한컴산뜻돋움"/>
              </a:rPr>
              <a:t>&lt;P</a:t>
            </a:r>
            <a:r>
              <a:rPr spc="-9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pc="-20" dirty="0">
                <a:solidFill>
                  <a:srgbClr val="FF2020"/>
                </a:solidFill>
                <a:latin typeface="한컴산뜻돋움"/>
                <a:cs typeface="한컴산뜻돋움"/>
              </a:rPr>
              <a:t>class="redtxt"</a:t>
            </a:r>
            <a:r>
              <a:rPr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&gt;She</a:t>
            </a:r>
            <a:r>
              <a:rPr spc="-17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dirty="0">
                <a:solidFill>
                  <a:srgbClr val="001F5F"/>
                </a:solidFill>
                <a:latin typeface="한컴산뜻돋움"/>
                <a:cs typeface="한컴산뜻돋움"/>
              </a:rPr>
              <a:t>is</a:t>
            </a:r>
            <a:r>
              <a:rPr spc="-6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more</a:t>
            </a:r>
            <a:r>
              <a:rPr spc="-8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precious</a:t>
            </a:r>
            <a:r>
              <a:rPr spc="-11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pc="-25" dirty="0">
                <a:solidFill>
                  <a:srgbClr val="001F5F"/>
                </a:solidFill>
                <a:latin typeface="한컴산뜻돋움"/>
                <a:cs typeface="한컴산뜻돋움"/>
              </a:rPr>
              <a:t>than</a:t>
            </a:r>
            <a:r>
              <a:rPr spc="-10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dirty="0">
                <a:solidFill>
                  <a:srgbClr val="001F5F"/>
                </a:solidFill>
                <a:latin typeface="한컴산뜻돋움"/>
                <a:cs typeface="한컴산뜻돋움"/>
              </a:rPr>
              <a:t>rubies;</a:t>
            </a:r>
            <a:r>
              <a:rPr spc="-8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&lt;/P&gt;</a:t>
            </a:r>
            <a:endParaRPr dirty="0">
              <a:latin typeface="한컴산뜻돋움"/>
              <a:cs typeface="한컴산뜻돋움"/>
            </a:endParaRPr>
          </a:p>
          <a:p>
            <a:pPr marL="527685">
              <a:lnSpc>
                <a:spcPct val="100000"/>
              </a:lnSpc>
            </a:pPr>
            <a:r>
              <a:rPr dirty="0">
                <a:solidFill>
                  <a:srgbClr val="001F5F"/>
                </a:solidFill>
                <a:latin typeface="한컴산뜻돋움"/>
                <a:cs typeface="한컴산뜻돋움"/>
              </a:rPr>
              <a:t>&lt;P</a:t>
            </a:r>
            <a:r>
              <a:rPr spc="-6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pc="-20" dirty="0">
                <a:solidFill>
                  <a:srgbClr val="FF2020"/>
                </a:solidFill>
                <a:latin typeface="한컴산뜻돋움"/>
                <a:cs typeface="한컴산뜻돋움"/>
              </a:rPr>
              <a:t>class="redtxt"</a:t>
            </a:r>
            <a:r>
              <a:rPr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&gt;nothing</a:t>
            </a:r>
            <a:r>
              <a:rPr spc="-7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you</a:t>
            </a:r>
            <a:r>
              <a:rPr spc="-14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desire</a:t>
            </a:r>
            <a:r>
              <a:rPr spc="-45" dirty="0">
                <a:solidFill>
                  <a:srgbClr val="001F5F"/>
                </a:solidFill>
                <a:latin typeface="한컴산뜻돋움"/>
                <a:cs typeface="한컴산뜻돋움"/>
              </a:rPr>
              <a:t> can</a:t>
            </a:r>
            <a:r>
              <a:rPr spc="-8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pc="-25" dirty="0">
                <a:solidFill>
                  <a:srgbClr val="001F5F"/>
                </a:solidFill>
                <a:latin typeface="한컴산뜻돋움"/>
                <a:cs typeface="한컴산뜻돋움"/>
              </a:rPr>
              <a:t>compare</a:t>
            </a:r>
            <a:r>
              <a:rPr spc="-8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dirty="0">
                <a:solidFill>
                  <a:srgbClr val="001F5F"/>
                </a:solidFill>
                <a:latin typeface="한컴산뜻돋움"/>
                <a:cs typeface="한컴산뜻돋움"/>
              </a:rPr>
              <a:t>with</a:t>
            </a:r>
            <a:r>
              <a:rPr spc="-7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her.&lt;/P&gt;</a:t>
            </a:r>
            <a:endParaRPr dirty="0">
              <a:latin typeface="한컴산뜻돋움"/>
              <a:cs typeface="한컴산뜻돋움"/>
            </a:endParaRPr>
          </a:p>
          <a:p>
            <a:pPr marL="527685">
              <a:lnSpc>
                <a:spcPct val="100000"/>
              </a:lnSpc>
            </a:pPr>
            <a:r>
              <a:rPr dirty="0">
                <a:solidFill>
                  <a:srgbClr val="001F5F"/>
                </a:solidFill>
                <a:latin typeface="한컴산뜻돋움"/>
                <a:cs typeface="한컴산뜻돋움"/>
              </a:rPr>
              <a:t>&lt;HR</a:t>
            </a:r>
            <a:r>
              <a:rPr spc="-114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align="left"</a:t>
            </a:r>
            <a:r>
              <a:rPr spc="-12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width="400"&gt;</a:t>
            </a:r>
            <a:endParaRPr dirty="0">
              <a:latin typeface="한컴산뜻돋움"/>
              <a:cs typeface="한컴산뜻돋움"/>
            </a:endParaRPr>
          </a:p>
          <a:p>
            <a:pPr marL="527685">
              <a:lnSpc>
                <a:spcPct val="100000"/>
              </a:lnSpc>
            </a:pPr>
            <a:r>
              <a:rPr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&lt;/BODY&gt;</a:t>
            </a:r>
            <a:endParaRPr dirty="0">
              <a:latin typeface="한컴산뜻돋움"/>
              <a:cs typeface="한컴산뜻돋움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FA4048-2069-D035-A0A7-8B84AC887664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태그 스타일과 클래스 스타일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F16F4B-CDE7-449D-71C9-DA9A0C9A7942}"/>
              </a:ext>
            </a:extLst>
          </p:cNvPr>
          <p:cNvSpPr txBox="1"/>
          <p:nvPr/>
        </p:nvSpPr>
        <p:spPr>
          <a:xfrm>
            <a:off x="359133" y="9169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클래스</a:t>
            </a:r>
            <a:r>
              <a:rPr lang="ko-KR" altLang="en-US" sz="2400" b="1" spc="-15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스타일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250994" y="1628866"/>
            <a:ext cx="10757535" cy="12404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0">
              <a:lnSpc>
                <a:spcPts val="2840"/>
              </a:lnSpc>
            </a:pPr>
            <a:r>
              <a:rPr sz="2400" spc="700" dirty="0" err="1">
                <a:latin typeface="휴먼아미체"/>
                <a:cs typeface="휴먼아미체"/>
              </a:rPr>
              <a:t>하지만</a:t>
            </a:r>
            <a:r>
              <a:rPr sz="2400" spc="-47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이</a:t>
            </a:r>
            <a:r>
              <a:rPr sz="2400" spc="-470" dirty="0">
                <a:latin typeface="휴먼아미체"/>
                <a:cs typeface="휴먼아미체"/>
              </a:rPr>
              <a:t> </a:t>
            </a:r>
            <a:r>
              <a:rPr sz="2400" spc="840" dirty="0">
                <a:latin typeface="휴먼아미체"/>
                <a:cs typeface="휴먼아미체"/>
              </a:rPr>
              <a:t>경우에도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한</a:t>
            </a:r>
            <a:r>
              <a:rPr sz="2400" spc="-470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단락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610" dirty="0">
                <a:latin typeface="휴먼아미체"/>
                <a:cs typeface="휴먼아미체"/>
              </a:rPr>
              <a:t>전체에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redtext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spc="815" dirty="0">
                <a:latin typeface="휴먼아미체"/>
                <a:cs typeface="휴먼아미체"/>
              </a:rPr>
              <a:t>스타일이</a:t>
            </a:r>
            <a:r>
              <a:rPr sz="2400" spc="-470" dirty="0">
                <a:latin typeface="휴먼아미체"/>
                <a:cs typeface="휴먼아미체"/>
              </a:rPr>
              <a:t> </a:t>
            </a:r>
            <a:r>
              <a:rPr sz="2400" spc="640" dirty="0">
                <a:latin typeface="휴먼아미체"/>
                <a:cs typeface="휴먼아미체"/>
              </a:rPr>
              <a:t>적용된다</a:t>
            </a:r>
            <a:r>
              <a:rPr sz="2400" spc="64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 marL="431800" marR="5080">
              <a:lnSpc>
                <a:spcPts val="3120"/>
              </a:lnSpc>
              <a:spcBef>
                <a:spcPts val="665"/>
              </a:spcBef>
            </a:pPr>
            <a:r>
              <a:rPr sz="2400" spc="665" dirty="0">
                <a:latin typeface="휴먼아미체"/>
                <a:cs typeface="휴먼아미체"/>
              </a:rPr>
              <a:t>만일</a:t>
            </a:r>
            <a:r>
              <a:rPr sz="2400" spc="-660" dirty="0">
                <a:latin typeface="휴먼아미체"/>
                <a:cs typeface="휴먼아미체"/>
              </a:rPr>
              <a:t> </a:t>
            </a:r>
            <a:r>
              <a:rPr sz="2800" b="1" spc="-229" dirty="0">
                <a:solidFill>
                  <a:srgbClr val="2E5496"/>
                </a:solidFill>
                <a:latin typeface="나눔고딕 ExtraBold"/>
                <a:cs typeface="나눔고딕 ExtraBold"/>
              </a:rPr>
              <a:t>텍스트</a:t>
            </a:r>
            <a:r>
              <a:rPr sz="2800" b="1" spc="-345" dirty="0">
                <a:solidFill>
                  <a:srgbClr val="2E5496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solidFill>
                  <a:srgbClr val="2E5496"/>
                </a:solidFill>
                <a:latin typeface="나눔고딕 ExtraBold"/>
                <a:cs typeface="나눔고딕 ExtraBold"/>
              </a:rPr>
              <a:t>중</a:t>
            </a:r>
            <a:r>
              <a:rPr sz="2800" b="1" spc="-345" dirty="0">
                <a:solidFill>
                  <a:srgbClr val="2E5496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229" dirty="0">
                <a:solidFill>
                  <a:srgbClr val="2E5496"/>
                </a:solidFill>
                <a:latin typeface="나눔고딕 ExtraBold"/>
                <a:cs typeface="나눔고딕 ExtraBold"/>
              </a:rPr>
              <a:t>일부</a:t>
            </a:r>
            <a:r>
              <a:rPr sz="2400" b="1" spc="-229" dirty="0">
                <a:solidFill>
                  <a:srgbClr val="2E5496"/>
                </a:solidFill>
                <a:latin typeface="나눔고딕 ExtraBold"/>
                <a:cs typeface="나눔고딕 ExtraBold"/>
              </a:rPr>
              <a:t>에만</a:t>
            </a:r>
            <a:r>
              <a:rPr sz="2400" b="1" spc="-320" dirty="0">
                <a:solidFill>
                  <a:srgbClr val="2E5496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229" dirty="0">
                <a:solidFill>
                  <a:srgbClr val="2E5496"/>
                </a:solidFill>
                <a:latin typeface="나눔고딕 ExtraBold"/>
                <a:cs typeface="나눔고딕 ExtraBold"/>
              </a:rPr>
              <a:t>클래스</a:t>
            </a:r>
            <a:r>
              <a:rPr sz="2800" b="1" spc="-350" dirty="0">
                <a:solidFill>
                  <a:srgbClr val="2E5496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240" dirty="0">
                <a:solidFill>
                  <a:srgbClr val="2E5496"/>
                </a:solidFill>
                <a:latin typeface="나눔고딕 ExtraBold"/>
                <a:cs typeface="나눔고딕 ExtraBold"/>
              </a:rPr>
              <a:t>스타일을</a:t>
            </a:r>
            <a:r>
              <a:rPr sz="2800" b="1" spc="-345" dirty="0">
                <a:solidFill>
                  <a:srgbClr val="2E5496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135" dirty="0">
                <a:solidFill>
                  <a:srgbClr val="2E5496"/>
                </a:solidFill>
                <a:latin typeface="나눔고딕 ExtraBold"/>
                <a:cs typeface="나눔고딕 ExtraBold"/>
              </a:rPr>
              <a:t>적용</a:t>
            </a:r>
            <a:r>
              <a:rPr sz="2400" spc="135" dirty="0">
                <a:latin typeface="휴먼아미체"/>
                <a:cs typeface="휴먼아미체"/>
              </a:rPr>
              <a:t>해야</a:t>
            </a:r>
            <a:r>
              <a:rPr sz="2400" spc="-635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할</a:t>
            </a:r>
            <a:r>
              <a:rPr sz="2400" spc="-635" dirty="0">
                <a:latin typeface="휴먼아미체"/>
                <a:cs typeface="휴먼아미체"/>
              </a:rPr>
              <a:t> </a:t>
            </a:r>
            <a:r>
              <a:rPr sz="2400" spc="760" dirty="0">
                <a:latin typeface="휴먼아미체"/>
                <a:cs typeface="휴먼아미체"/>
              </a:rPr>
              <a:t>경우에는</a:t>
            </a:r>
            <a:r>
              <a:rPr sz="2400" spc="-650" dirty="0">
                <a:latin typeface="휴먼아미체"/>
                <a:cs typeface="휴먼아미체"/>
              </a:rPr>
              <a:t> </a:t>
            </a:r>
            <a:r>
              <a:rPr sz="3200" b="1" spc="-110" dirty="0">
                <a:latin typeface="한컴산뜻돋움"/>
                <a:cs typeface="한컴산뜻돋움"/>
              </a:rPr>
              <a:t>&lt;SPAN&gt;</a:t>
            </a:r>
            <a:r>
              <a:rPr sz="3200" b="1" spc="-315" dirty="0">
                <a:latin typeface="한컴산뜻돋움"/>
                <a:cs typeface="한컴산뜻돋움"/>
              </a:rPr>
              <a:t> </a:t>
            </a:r>
            <a:r>
              <a:rPr sz="3200" b="1" spc="130" dirty="0">
                <a:latin typeface="나눔고딕 ExtraBold"/>
                <a:cs typeface="나눔고딕 ExtraBold"/>
              </a:rPr>
              <a:t>태그</a:t>
            </a:r>
            <a:r>
              <a:rPr sz="2400" spc="130" dirty="0">
                <a:latin typeface="휴먼아미체"/>
                <a:cs typeface="휴먼아미체"/>
              </a:rPr>
              <a:t>를 </a:t>
            </a:r>
            <a:r>
              <a:rPr sz="2400" spc="500" dirty="0" err="1">
                <a:latin typeface="휴먼아미체"/>
                <a:cs typeface="휴먼아미체"/>
              </a:rPr>
              <a:t>사용한다</a:t>
            </a:r>
            <a:r>
              <a:rPr sz="2400" spc="50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9487" y="3395911"/>
            <a:ext cx="6159748" cy="3116977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2750432" y="3376858"/>
            <a:ext cx="6198235" cy="3164840"/>
          </a:xfrm>
          <a:custGeom>
            <a:avLst/>
            <a:gdLst/>
            <a:ahLst/>
            <a:cxnLst/>
            <a:rect l="l" t="t" r="r" b="b"/>
            <a:pathLst>
              <a:path w="6198234" h="3164840">
                <a:moveTo>
                  <a:pt x="0" y="0"/>
                </a:moveTo>
                <a:lnTo>
                  <a:pt x="6197854" y="0"/>
                </a:lnTo>
                <a:lnTo>
                  <a:pt x="6197854" y="3164357"/>
                </a:lnTo>
                <a:lnTo>
                  <a:pt x="0" y="3164357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5CD0D8-063C-921B-3ABC-6BD2D5FDB401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태그 스타일과 클래스 스타일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83918C-828C-063A-7262-2397F456C4E5}"/>
              </a:ext>
            </a:extLst>
          </p:cNvPr>
          <p:cNvSpPr txBox="1"/>
          <p:nvPr/>
        </p:nvSpPr>
        <p:spPr>
          <a:xfrm>
            <a:off x="410585" y="98194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클래스</a:t>
            </a:r>
            <a:r>
              <a:rPr lang="ko-KR" altLang="en-US" sz="2400" b="1" spc="-15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스타일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0121" y="1110159"/>
            <a:ext cx="11731757" cy="594922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20177" y="1026972"/>
            <a:ext cx="2058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40" dirty="0" err="1">
                <a:solidFill>
                  <a:srgbClr val="00AFEF"/>
                </a:solidFill>
                <a:latin typeface="나눔고딕 ExtraBold"/>
                <a:cs typeface="나눔고딕 ExtraBold"/>
              </a:rPr>
              <a:t>클래스</a:t>
            </a:r>
            <a:r>
              <a:rPr sz="2400" b="1" spc="-15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8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스타일</a:t>
            </a:r>
            <a:endParaRPr sz="2400" dirty="0">
              <a:latin typeface="나눔고딕 ExtraBold"/>
              <a:cs typeface="나눔고딕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1032" y="2883352"/>
            <a:ext cx="10099040" cy="2402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355" dirty="0">
                <a:solidFill>
                  <a:srgbClr val="001F5F"/>
                </a:solidFill>
                <a:latin typeface="한컴산뜻돋움"/>
                <a:cs typeface="한컴산뜻돋움"/>
              </a:rPr>
              <a:t>&lt;H1&gt;</a:t>
            </a:r>
            <a:r>
              <a:rPr sz="2600" spc="355" dirty="0">
                <a:solidFill>
                  <a:srgbClr val="001F5F"/>
                </a:solidFill>
                <a:latin typeface="휴먼아미체"/>
                <a:cs typeface="휴먼아미체"/>
              </a:rPr>
              <a:t>지혜는</a:t>
            </a:r>
            <a:r>
              <a:rPr sz="2600" spc="-470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600" spc="950" dirty="0">
                <a:solidFill>
                  <a:srgbClr val="001F5F"/>
                </a:solidFill>
                <a:latin typeface="휴먼아미체"/>
                <a:cs typeface="휴먼아미체"/>
              </a:rPr>
              <a:t>진주보다</a:t>
            </a:r>
            <a:r>
              <a:rPr sz="2600" spc="-430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600" spc="285" dirty="0">
                <a:solidFill>
                  <a:srgbClr val="001F5F"/>
                </a:solidFill>
                <a:latin typeface="휴먼아미체"/>
                <a:cs typeface="휴먼아미체"/>
              </a:rPr>
              <a:t>귀하니</a:t>
            </a:r>
            <a:r>
              <a:rPr sz="2600" spc="285" dirty="0">
                <a:solidFill>
                  <a:srgbClr val="001F5F"/>
                </a:solidFill>
                <a:latin typeface="한컴산뜻돋움"/>
                <a:cs typeface="한컴산뜻돋움"/>
              </a:rPr>
              <a:t>&lt;/H1&gt;</a:t>
            </a:r>
            <a:endParaRPr sz="26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600" dirty="0">
                <a:solidFill>
                  <a:srgbClr val="001F5F"/>
                </a:solidFill>
                <a:latin typeface="한컴산뜻돋움"/>
                <a:cs typeface="한컴산뜻돋움"/>
              </a:rPr>
              <a:t>&lt;H1</a:t>
            </a:r>
            <a:r>
              <a:rPr sz="2600" spc="-114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600" spc="60" dirty="0">
                <a:solidFill>
                  <a:srgbClr val="001F5F"/>
                </a:solidFill>
                <a:latin typeface="한컴산뜻돋움"/>
                <a:cs typeface="한컴산뜻돋움"/>
              </a:rPr>
              <a:t>class="redtxt"&gt;</a:t>
            </a:r>
            <a:r>
              <a:rPr sz="2600" spc="60" dirty="0">
                <a:solidFill>
                  <a:srgbClr val="001F5F"/>
                </a:solidFill>
                <a:latin typeface="휴먼아미체"/>
                <a:cs typeface="휴먼아미체"/>
              </a:rPr>
              <a:t>네가</a:t>
            </a:r>
            <a:r>
              <a:rPr sz="2600" spc="-490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600" spc="919" dirty="0">
                <a:solidFill>
                  <a:srgbClr val="001F5F"/>
                </a:solidFill>
                <a:latin typeface="휴먼아미체"/>
                <a:cs typeface="휴먼아미체"/>
              </a:rPr>
              <a:t>사모하는</a:t>
            </a:r>
            <a:r>
              <a:rPr sz="2600" spc="-430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600" spc="1120" dirty="0">
                <a:solidFill>
                  <a:srgbClr val="001F5F"/>
                </a:solidFill>
                <a:latin typeface="휴먼아미체"/>
                <a:cs typeface="휴먼아미체"/>
              </a:rPr>
              <a:t>모든</a:t>
            </a:r>
            <a:r>
              <a:rPr sz="2600" spc="-45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600" spc="450" dirty="0">
                <a:solidFill>
                  <a:srgbClr val="001F5F"/>
                </a:solidFill>
                <a:latin typeface="휴먼아미체"/>
                <a:cs typeface="휴먼아미체"/>
              </a:rPr>
              <a:t>것으로도</a:t>
            </a:r>
            <a:r>
              <a:rPr sz="2600" spc="450" dirty="0">
                <a:solidFill>
                  <a:srgbClr val="001F5F"/>
                </a:solidFill>
                <a:latin typeface="한컴산뜻돋움"/>
                <a:cs typeface="한컴산뜻돋움"/>
              </a:rPr>
              <a:t>&lt;/H1&gt;</a:t>
            </a:r>
            <a:endParaRPr sz="26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600" spc="445" dirty="0">
                <a:solidFill>
                  <a:srgbClr val="001F5F"/>
                </a:solidFill>
                <a:latin typeface="한컴산뜻돋움"/>
                <a:cs typeface="한컴산뜻돋움"/>
              </a:rPr>
              <a:t>&lt;P&gt;</a:t>
            </a:r>
            <a:r>
              <a:rPr sz="2600" spc="445" dirty="0">
                <a:solidFill>
                  <a:srgbClr val="001F5F"/>
                </a:solidFill>
                <a:latin typeface="휴먼아미체"/>
                <a:cs typeface="휴먼아미체"/>
              </a:rPr>
              <a:t>모든</a:t>
            </a:r>
            <a:r>
              <a:rPr sz="2600" spc="-480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600" spc="1045" dirty="0">
                <a:solidFill>
                  <a:srgbClr val="001F5F"/>
                </a:solidFill>
                <a:latin typeface="휴먼아미체"/>
                <a:cs typeface="휴먼아미체"/>
              </a:rPr>
              <a:t>것으로도</a:t>
            </a:r>
            <a:r>
              <a:rPr sz="2600" spc="-440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600" spc="705" dirty="0">
                <a:solidFill>
                  <a:srgbClr val="001F5F"/>
                </a:solidFill>
                <a:latin typeface="휴먼아미체"/>
                <a:cs typeface="휴먼아미체"/>
              </a:rPr>
              <a:t>이에</a:t>
            </a:r>
            <a:r>
              <a:rPr sz="2600" spc="-46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600" spc="890" dirty="0">
                <a:solidFill>
                  <a:srgbClr val="001F5F"/>
                </a:solidFill>
                <a:latin typeface="휴먼아미체"/>
                <a:cs typeface="휴먼아미체"/>
              </a:rPr>
              <a:t>비교할</a:t>
            </a:r>
            <a:r>
              <a:rPr sz="2600" spc="-459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600" spc="1120" dirty="0">
                <a:solidFill>
                  <a:srgbClr val="001F5F"/>
                </a:solidFill>
                <a:latin typeface="휴먼아미체"/>
                <a:cs typeface="휴먼아미체"/>
              </a:rPr>
              <a:t>수</a:t>
            </a:r>
            <a:r>
              <a:rPr sz="2600" spc="-480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600" spc="370" dirty="0">
                <a:solidFill>
                  <a:srgbClr val="001F5F"/>
                </a:solidFill>
                <a:latin typeface="휴먼아미체"/>
                <a:cs typeface="휴먼아미체"/>
              </a:rPr>
              <a:t>없도다</a:t>
            </a:r>
            <a:r>
              <a:rPr sz="2600" spc="370" dirty="0">
                <a:solidFill>
                  <a:srgbClr val="001F5F"/>
                </a:solidFill>
                <a:latin typeface="한컴산뜻돋움"/>
                <a:cs typeface="한컴산뜻돋움"/>
              </a:rPr>
              <a:t>&lt;/P&gt;</a:t>
            </a:r>
            <a:endParaRPr sz="26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600" spc="-50" dirty="0">
                <a:solidFill>
                  <a:srgbClr val="001F5F"/>
                </a:solidFill>
                <a:latin typeface="한컴산뜻돋움"/>
                <a:cs typeface="한컴산뜻돋움"/>
              </a:rPr>
              <a:t>&lt;P&gt;She</a:t>
            </a:r>
            <a:r>
              <a:rPr sz="2600" spc="-16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600" spc="-35" dirty="0">
                <a:solidFill>
                  <a:srgbClr val="001F5F"/>
                </a:solidFill>
                <a:latin typeface="한컴산뜻돋움"/>
                <a:cs typeface="한컴산뜻돋움"/>
              </a:rPr>
              <a:t>is</a:t>
            </a:r>
            <a:r>
              <a:rPr sz="2600" spc="-15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600" spc="-70" dirty="0">
                <a:solidFill>
                  <a:srgbClr val="FF2020"/>
                </a:solidFill>
                <a:latin typeface="한컴산뜻돋움"/>
                <a:cs typeface="한컴산뜻돋움"/>
              </a:rPr>
              <a:t>&lt;SPAN</a:t>
            </a:r>
            <a:r>
              <a:rPr sz="2600" spc="-125" dirty="0">
                <a:solidFill>
                  <a:srgbClr val="FF2020"/>
                </a:solidFill>
                <a:latin typeface="한컴산뜻돋움"/>
                <a:cs typeface="한컴산뜻돋움"/>
              </a:rPr>
              <a:t> </a:t>
            </a:r>
            <a:r>
              <a:rPr sz="2600" spc="-70" dirty="0">
                <a:solidFill>
                  <a:srgbClr val="FF2020"/>
                </a:solidFill>
                <a:latin typeface="한컴산뜻돋움"/>
                <a:cs typeface="한컴산뜻돋움"/>
              </a:rPr>
              <a:t>class="redtxt"&gt;</a:t>
            </a:r>
            <a:r>
              <a:rPr sz="2600" spc="-70" dirty="0">
                <a:solidFill>
                  <a:srgbClr val="001F5F"/>
                </a:solidFill>
                <a:latin typeface="한컴산뜻돋움"/>
                <a:cs typeface="한컴산뜻돋움"/>
              </a:rPr>
              <a:t>more</a:t>
            </a:r>
            <a:r>
              <a:rPr sz="2600" spc="-9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600" spc="-65" dirty="0">
                <a:solidFill>
                  <a:srgbClr val="001F5F"/>
                </a:solidFill>
                <a:latin typeface="한컴산뜻돋움"/>
                <a:cs typeface="한컴산뜻돋움"/>
              </a:rPr>
              <a:t>precious</a:t>
            </a:r>
            <a:r>
              <a:rPr sz="2600" spc="-11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600" spc="-65" dirty="0">
                <a:solidFill>
                  <a:srgbClr val="001F5F"/>
                </a:solidFill>
                <a:latin typeface="한컴산뜻돋움"/>
                <a:cs typeface="한컴산뜻돋움"/>
              </a:rPr>
              <a:t>than</a:t>
            </a:r>
            <a:r>
              <a:rPr sz="2600" spc="-65" dirty="0">
                <a:solidFill>
                  <a:srgbClr val="FF2020"/>
                </a:solidFill>
                <a:latin typeface="한컴산뜻돋움"/>
                <a:cs typeface="한컴산뜻돋움"/>
              </a:rPr>
              <a:t>&lt;/SPAN&gt;</a:t>
            </a:r>
            <a:r>
              <a:rPr sz="2600" spc="-65" dirty="0">
                <a:solidFill>
                  <a:srgbClr val="001F5F"/>
                </a:solidFill>
                <a:latin typeface="한컴산뜻돋움"/>
                <a:cs typeface="한컴산뜻돋움"/>
              </a:rPr>
              <a:t>rubies;&lt;/P&gt;</a:t>
            </a:r>
            <a:endParaRPr sz="26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600" dirty="0">
                <a:solidFill>
                  <a:srgbClr val="001F5F"/>
                </a:solidFill>
                <a:latin typeface="한컴산뜻돋움"/>
                <a:cs typeface="한컴산뜻돋움"/>
              </a:rPr>
              <a:t>&lt;P</a:t>
            </a:r>
            <a:r>
              <a:rPr sz="2600" spc="-14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6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class="redtxt"&gt;nothing</a:t>
            </a:r>
            <a:r>
              <a:rPr sz="2600" spc="-16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600" dirty="0">
                <a:solidFill>
                  <a:srgbClr val="001F5F"/>
                </a:solidFill>
                <a:latin typeface="한컴산뜻돋움"/>
                <a:cs typeface="한컴산뜻돋움"/>
              </a:rPr>
              <a:t>you</a:t>
            </a:r>
            <a:r>
              <a:rPr sz="2600" spc="-12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6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desire</a:t>
            </a:r>
            <a:r>
              <a:rPr sz="2600" spc="-114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600" spc="-40" dirty="0">
                <a:solidFill>
                  <a:srgbClr val="001F5F"/>
                </a:solidFill>
                <a:latin typeface="한컴산뜻돋움"/>
                <a:cs typeface="한컴산뜻돋움"/>
              </a:rPr>
              <a:t>can</a:t>
            </a:r>
            <a:r>
              <a:rPr sz="2600" spc="-13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6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compare</a:t>
            </a:r>
            <a:r>
              <a:rPr sz="2600" spc="-11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600" dirty="0">
                <a:solidFill>
                  <a:srgbClr val="001F5F"/>
                </a:solidFill>
                <a:latin typeface="한컴산뜻돋움"/>
                <a:cs typeface="한컴산뜻돋움"/>
              </a:rPr>
              <a:t>with</a:t>
            </a:r>
            <a:r>
              <a:rPr sz="2600" spc="-12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6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her.&lt;/P&gt;</a:t>
            </a:r>
            <a:endParaRPr sz="26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600" dirty="0">
                <a:solidFill>
                  <a:srgbClr val="001F5F"/>
                </a:solidFill>
                <a:latin typeface="한컴산뜻돋움"/>
                <a:cs typeface="한컴산뜻돋움"/>
              </a:rPr>
              <a:t>&lt;HR</a:t>
            </a:r>
            <a:r>
              <a:rPr sz="2600" spc="-15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600" dirty="0">
                <a:solidFill>
                  <a:srgbClr val="001F5F"/>
                </a:solidFill>
                <a:latin typeface="한컴산뜻돋움"/>
                <a:cs typeface="한컴산뜻돋움"/>
              </a:rPr>
              <a:t>align="left"</a:t>
            </a:r>
            <a:r>
              <a:rPr sz="2600" spc="-14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6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width="400"&gt;</a:t>
            </a:r>
            <a:endParaRPr sz="2600" dirty="0">
              <a:latin typeface="한컴산뜻돋움"/>
              <a:cs typeface="한컴산뜻돋움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968927-B28B-DD16-89C4-783895021665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태그 스타일과 클래스 스타일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116D2F-50EA-AE01-A526-61B4F547CB67}"/>
              </a:ext>
            </a:extLst>
          </p:cNvPr>
          <p:cNvSpPr txBox="1"/>
          <p:nvPr/>
        </p:nvSpPr>
        <p:spPr>
          <a:xfrm>
            <a:off x="306648" y="319086"/>
            <a:ext cx="103341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아이디 선택자와 클래스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선택자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아이디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선택자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7305B2-4BA5-80A0-E13E-1B8A81280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30" y="1376196"/>
            <a:ext cx="5235155" cy="238734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CA2A0FF-2A19-48B2-D855-E999D1387C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76196"/>
            <a:ext cx="5235154" cy="5355584"/>
          </a:xfrm>
          <a:prstGeom prst="rect">
            <a:avLst/>
          </a:prstGeom>
        </p:spPr>
      </p:pic>
      <p:sp>
        <p:nvSpPr>
          <p:cNvPr id="5" name="오른쪽 화살표 9">
            <a:extLst>
              <a:ext uri="{FF2B5EF4-FFF2-40B4-BE49-F238E27FC236}">
                <a16:creationId xmlns:a16="http://schemas.microsoft.com/office/drawing/2014/main" id="{660BDB7E-AE99-76AA-3F9D-3F6A8147E991}"/>
              </a:ext>
            </a:extLst>
          </p:cNvPr>
          <p:cNvSpPr/>
          <p:nvPr/>
        </p:nvSpPr>
        <p:spPr>
          <a:xfrm>
            <a:off x="5866742" y="2101816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A57EC9E-5C7D-790D-104E-479DB9C58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330" y="4268164"/>
            <a:ext cx="5031412" cy="1564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4959C8-3984-C600-B310-3B333BE917D9}"/>
              </a:ext>
            </a:extLst>
          </p:cNvPr>
          <p:cNvSpPr txBox="1"/>
          <p:nvPr/>
        </p:nvSpPr>
        <p:spPr>
          <a:xfrm>
            <a:off x="2233582" y="5776718"/>
            <a:ext cx="2234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latin typeface="나눔고딕" pitchFamily="50" charset="-127"/>
                <a:ea typeface="나눔고딕" pitchFamily="50" charset="-127"/>
              </a:rPr>
              <a:t>코드 실행 시 레이아웃 구성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03743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53005" y="1276150"/>
            <a:ext cx="500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클래스</a:t>
            </a:r>
            <a:r>
              <a:rPr lang="en-US" altLang="ko-KR" b="1"/>
              <a:t>(class)</a:t>
            </a:r>
            <a:r>
              <a:rPr lang="ko-KR" altLang="en-US" b="1"/>
              <a:t> 선택자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7485A5E0-0725-412E-8411-29A653687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98" y="1911597"/>
            <a:ext cx="2863773" cy="1242663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87E0F408-8988-4066-AD11-B5FB279CB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98" y="3546275"/>
            <a:ext cx="5225075" cy="2035575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01D39A36-0E24-42A7-BB8E-C39A3A590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526" y="1211534"/>
            <a:ext cx="3133069" cy="2035575"/>
          </a:xfrm>
          <a:prstGeom prst="rect">
            <a:avLst/>
          </a:prstGeom>
        </p:spPr>
      </p:pic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491FDBEA-B586-4FD6-9C95-D977337011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526" y="3370447"/>
            <a:ext cx="5225076" cy="2492697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07C3E89-2D94-466D-AF1D-53E627318C7A}"/>
              </a:ext>
            </a:extLst>
          </p:cNvPr>
          <p:cNvCxnSpPr/>
          <p:nvPr/>
        </p:nvCxnSpPr>
        <p:spPr>
          <a:xfrm>
            <a:off x="6070833" y="1145438"/>
            <a:ext cx="0" cy="480167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0E9F862-CE4F-A69F-EDFA-B2E6C295F6E1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주요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선택자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29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E9B1A8-6D8B-F26B-652F-6FCBC727C691}"/>
              </a:ext>
            </a:extLst>
          </p:cNvPr>
          <p:cNvSpPr txBox="1"/>
          <p:nvPr/>
        </p:nvSpPr>
        <p:spPr>
          <a:xfrm>
            <a:off x="306648" y="319086"/>
            <a:ext cx="103341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아이디 선택자와 클래스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선택자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아이디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선택자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3FDE86-8383-871C-9C45-3C43D7F1E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628800"/>
            <a:ext cx="5027044" cy="3088333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37C9FCA-BD68-6DF8-A649-9EB888C70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936" y="1628800"/>
            <a:ext cx="6264696" cy="229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F4732B-1AF9-9448-5DF9-1B3471CD45F8}"/>
              </a:ext>
            </a:extLst>
          </p:cNvPr>
          <p:cNvSpPr txBox="1"/>
          <p:nvPr/>
        </p:nvSpPr>
        <p:spPr>
          <a:xfrm>
            <a:off x="3722594" y="4869160"/>
            <a:ext cx="4746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클래스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특정한 클래스를 가지고 있는 태그를 선택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li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개에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class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사용한 사례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A289AFB-6C98-B01F-6A43-2163C4553698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6D390E0-556F-C5B2-D1AD-287CA71DD28F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D1086-BCF9-1851-95F6-E57CB9DDFCCE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5075678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2" y="2571749"/>
            <a:ext cx="3633470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2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>
                <a:solidFill>
                  <a:schemeClr val="bg1"/>
                </a:solidFill>
              </a:rPr>
              <a:t>그룹선택자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2398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53005" y="1276150"/>
            <a:ext cx="500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그룹</a:t>
            </a:r>
            <a:r>
              <a:rPr lang="en-US" altLang="ko-KR" b="1"/>
              <a:t> </a:t>
            </a:r>
            <a:r>
              <a:rPr lang="ko-KR" altLang="en-US" b="1"/>
              <a:t>선택자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62730" y="1768929"/>
            <a:ext cx="1064563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같은 스타일을 사용하는 선택자를 한꺼번에 정의</a:t>
            </a:r>
            <a:endParaRPr lang="en-US" altLang="ko-KR" sz="14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쉼표</a:t>
            </a:r>
            <a:r>
              <a:rPr lang="en-US" altLang="ko-KR" sz="1400">
                <a:latin typeface="+mn-ea"/>
              </a:rPr>
              <a:t>(,)</a:t>
            </a:r>
            <a:r>
              <a:rPr lang="ko-KR" altLang="en-US" sz="1400">
                <a:latin typeface="+mn-ea"/>
              </a:rPr>
              <a:t>로 구분해 여러 선택자를 나열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088" y="2631040"/>
            <a:ext cx="1647825" cy="3143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53" y="3525386"/>
            <a:ext cx="6019800" cy="1619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EC467F-A12E-0BB2-8DFD-DE12AB4C9956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주요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선택자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007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2" y="2571749"/>
            <a:ext cx="3633470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2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>
                <a:solidFill>
                  <a:schemeClr val="bg1"/>
                </a:solidFill>
              </a:rPr>
              <a:t>연결선택자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879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90458" y="1633421"/>
            <a:ext cx="908812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0">
              <a:lnSpc>
                <a:spcPct val="100000"/>
              </a:lnSpc>
            </a:pPr>
            <a:r>
              <a:rPr sz="2400" spc="710" dirty="0" err="1">
                <a:latin typeface="휴먼아미체"/>
                <a:cs typeface="휴먼아미체"/>
              </a:rPr>
              <a:t>셀렉터는</a:t>
            </a:r>
            <a:r>
              <a:rPr sz="2400" spc="-484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특정한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태그일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수도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05" dirty="0">
                <a:latin typeface="휴먼아미체"/>
                <a:cs typeface="휴먼아미체"/>
              </a:rPr>
              <a:t>있고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45" dirty="0">
                <a:latin typeface="휴먼아미체"/>
                <a:cs typeface="휴먼아미체"/>
              </a:rPr>
              <a:t>사용자가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직접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50" dirty="0">
                <a:latin typeface="휴먼아미체"/>
                <a:cs typeface="휴먼아미체"/>
              </a:rPr>
              <a:t>만든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860" dirty="0">
                <a:latin typeface="휴먼아미체"/>
                <a:cs typeface="휴먼아미체"/>
              </a:rPr>
              <a:t>이름일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수도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455" dirty="0">
                <a:latin typeface="휴먼아미체"/>
                <a:cs typeface="휴먼아미체"/>
              </a:rPr>
              <a:t>있다</a:t>
            </a:r>
            <a:r>
              <a:rPr sz="2400" spc="455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4023" y="2408582"/>
            <a:ext cx="49212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1605" dirty="0">
                <a:solidFill>
                  <a:srgbClr val="3B4368"/>
                </a:solidFill>
                <a:latin typeface="휴먼아미체"/>
                <a:cs typeface="휴먼아미체"/>
              </a:rPr>
              <a:t>태그</a:t>
            </a:r>
            <a:r>
              <a:rPr sz="4400" spc="-790" dirty="0">
                <a:solidFill>
                  <a:srgbClr val="3B4368"/>
                </a:solidFill>
                <a:latin typeface="휴먼아미체"/>
                <a:cs typeface="휴먼아미체"/>
              </a:rPr>
              <a:t> </a:t>
            </a:r>
            <a:r>
              <a:rPr sz="4400" spc="615" dirty="0">
                <a:solidFill>
                  <a:srgbClr val="3B4368"/>
                </a:solidFill>
                <a:latin typeface="휴먼아미체"/>
                <a:cs typeface="휴먼아미체"/>
              </a:rPr>
              <a:t>스타일</a:t>
            </a:r>
            <a:r>
              <a:rPr sz="4400" spc="615" dirty="0">
                <a:solidFill>
                  <a:srgbClr val="3B4368"/>
                </a:solidFill>
                <a:latin typeface="휴먼모음T"/>
                <a:cs typeface="휴먼모음T"/>
              </a:rPr>
              <a:t>(tag</a:t>
            </a:r>
            <a:r>
              <a:rPr sz="4400" spc="-1325" dirty="0">
                <a:solidFill>
                  <a:srgbClr val="3B4368"/>
                </a:solidFill>
                <a:latin typeface="휴먼모음T"/>
                <a:cs typeface="휴먼모음T"/>
              </a:rPr>
              <a:t> </a:t>
            </a:r>
            <a:r>
              <a:rPr sz="4400" spc="-160" dirty="0">
                <a:solidFill>
                  <a:srgbClr val="3B4368"/>
                </a:solidFill>
                <a:latin typeface="휴먼모음T"/>
                <a:cs typeface="휴먼모음T"/>
              </a:rPr>
              <a:t>style)</a:t>
            </a:r>
            <a:endParaRPr sz="4400" dirty="0">
              <a:latin typeface="휴먼모음T"/>
              <a:cs typeface="휴먼모음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3871" y="3226023"/>
            <a:ext cx="91224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sz="2400" spc="620" dirty="0">
                <a:solidFill>
                  <a:srgbClr val="404040"/>
                </a:solidFill>
                <a:latin typeface="휴먼아미체"/>
                <a:cs typeface="휴먼아미체"/>
              </a:rPr>
              <a:t>셀렉터가</a:t>
            </a:r>
            <a:r>
              <a:rPr sz="2400" spc="-49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860" dirty="0">
                <a:solidFill>
                  <a:srgbClr val="404040"/>
                </a:solidFill>
                <a:latin typeface="휴먼아미체"/>
                <a:cs typeface="휴먼아미체"/>
              </a:rPr>
              <a:t>기존의</a:t>
            </a:r>
            <a:r>
              <a:rPr sz="2400" spc="-44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770" dirty="0">
                <a:solidFill>
                  <a:srgbClr val="404040"/>
                </a:solidFill>
                <a:latin typeface="휴먼아미체"/>
                <a:cs typeface="휴먼아미체"/>
              </a:rPr>
              <a:t>태그일</a:t>
            </a:r>
            <a:r>
              <a:rPr sz="2400" spc="-46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905" dirty="0">
                <a:solidFill>
                  <a:srgbClr val="404040"/>
                </a:solidFill>
                <a:latin typeface="휴먼아미체"/>
                <a:cs typeface="휴먼아미체"/>
              </a:rPr>
              <a:t>경우</a:t>
            </a:r>
            <a:r>
              <a:rPr sz="2400" spc="-45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1035" dirty="0">
                <a:solidFill>
                  <a:srgbClr val="404040"/>
                </a:solidFill>
                <a:latin typeface="휴먼아미체"/>
                <a:cs typeface="휴먼아미체"/>
              </a:rPr>
              <a:t>그</a:t>
            </a:r>
            <a:r>
              <a:rPr sz="2400" spc="-44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865" dirty="0">
                <a:solidFill>
                  <a:srgbClr val="404040"/>
                </a:solidFill>
                <a:latin typeface="휴먼아미체"/>
                <a:cs typeface="휴먼아미체"/>
              </a:rPr>
              <a:t>태그를</a:t>
            </a:r>
            <a:r>
              <a:rPr sz="2400" spc="-46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850" dirty="0">
                <a:solidFill>
                  <a:srgbClr val="404040"/>
                </a:solidFill>
                <a:latin typeface="휴먼아미체"/>
                <a:cs typeface="휴먼아미체"/>
              </a:rPr>
              <a:t>사용하는</a:t>
            </a:r>
            <a:r>
              <a:rPr sz="2400" spc="-45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1035" dirty="0">
                <a:solidFill>
                  <a:srgbClr val="404040"/>
                </a:solidFill>
                <a:latin typeface="휴먼아미체"/>
                <a:cs typeface="휴먼아미체"/>
              </a:rPr>
              <a:t>모든</a:t>
            </a:r>
            <a:r>
              <a:rPr sz="2400" spc="-46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865" dirty="0">
                <a:solidFill>
                  <a:srgbClr val="404040"/>
                </a:solidFill>
                <a:latin typeface="휴먼아미체"/>
                <a:cs typeface="휴먼아미체"/>
              </a:rPr>
              <a:t>요소에</a:t>
            </a:r>
            <a:r>
              <a:rPr sz="2400" spc="-44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850" dirty="0">
                <a:solidFill>
                  <a:srgbClr val="404040"/>
                </a:solidFill>
                <a:latin typeface="휴먼아미체"/>
                <a:cs typeface="휴먼아미체"/>
              </a:rPr>
              <a:t>같은</a:t>
            </a:r>
            <a:r>
              <a:rPr sz="2400" spc="-46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795" dirty="0">
                <a:solidFill>
                  <a:srgbClr val="404040"/>
                </a:solidFill>
                <a:latin typeface="휴먼아미체"/>
                <a:cs typeface="휴먼아미체"/>
              </a:rPr>
              <a:t>스타일이 </a:t>
            </a:r>
            <a:r>
              <a:rPr sz="2400" spc="880" dirty="0">
                <a:solidFill>
                  <a:srgbClr val="404040"/>
                </a:solidFill>
                <a:latin typeface="휴먼아미체"/>
                <a:cs typeface="휴먼아미체"/>
              </a:rPr>
              <a:t>적용</a:t>
            </a:r>
            <a:endParaRPr sz="2400">
              <a:latin typeface="휴먼아미체"/>
              <a:cs typeface="휴먼아미체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3870" y="4411954"/>
            <a:ext cx="57848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1735" dirty="0">
                <a:solidFill>
                  <a:srgbClr val="3B4368"/>
                </a:solidFill>
                <a:latin typeface="휴먼아미체"/>
                <a:cs typeface="휴먼아미체"/>
              </a:rPr>
              <a:t>클래스</a:t>
            </a:r>
            <a:r>
              <a:rPr sz="4400" spc="-785" dirty="0">
                <a:solidFill>
                  <a:srgbClr val="3B4368"/>
                </a:solidFill>
                <a:latin typeface="휴먼아미체"/>
                <a:cs typeface="휴먼아미체"/>
              </a:rPr>
              <a:t> </a:t>
            </a:r>
            <a:r>
              <a:rPr sz="4400" spc="355" dirty="0">
                <a:solidFill>
                  <a:srgbClr val="3B4368"/>
                </a:solidFill>
                <a:latin typeface="휴먼아미체"/>
                <a:cs typeface="휴먼아미체"/>
              </a:rPr>
              <a:t>스타일</a:t>
            </a:r>
            <a:r>
              <a:rPr sz="4400" spc="355" dirty="0">
                <a:solidFill>
                  <a:srgbClr val="3B4368"/>
                </a:solidFill>
                <a:latin typeface="휴먼모음T"/>
                <a:cs typeface="휴먼모음T"/>
              </a:rPr>
              <a:t>(class</a:t>
            </a:r>
            <a:r>
              <a:rPr sz="4400" spc="-1320" dirty="0">
                <a:solidFill>
                  <a:srgbClr val="3B4368"/>
                </a:solidFill>
                <a:latin typeface="휴먼모음T"/>
                <a:cs typeface="휴먼모음T"/>
              </a:rPr>
              <a:t> </a:t>
            </a:r>
            <a:r>
              <a:rPr sz="4400" spc="-135" dirty="0">
                <a:solidFill>
                  <a:srgbClr val="3B4368"/>
                </a:solidFill>
                <a:latin typeface="휴먼모음T"/>
                <a:cs typeface="휴먼모음T"/>
              </a:rPr>
              <a:t>style)</a:t>
            </a:r>
            <a:endParaRPr sz="4400" dirty="0">
              <a:latin typeface="휴먼모음T"/>
              <a:cs typeface="휴먼모음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3870" y="5229395"/>
            <a:ext cx="93935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745" dirty="0">
                <a:solidFill>
                  <a:srgbClr val="404040"/>
                </a:solidFill>
                <a:latin typeface="휴먼아미체"/>
                <a:cs typeface="휴먼아미체"/>
              </a:rPr>
              <a:t>사용자가</a:t>
            </a:r>
            <a:r>
              <a:rPr sz="2400" spc="-49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850" dirty="0">
                <a:solidFill>
                  <a:srgbClr val="404040"/>
                </a:solidFill>
                <a:latin typeface="휴먼아미체"/>
                <a:cs typeface="휴먼아미체"/>
              </a:rPr>
              <a:t>만든</a:t>
            </a:r>
            <a:r>
              <a:rPr sz="2400" spc="-44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860" dirty="0">
                <a:solidFill>
                  <a:srgbClr val="404040"/>
                </a:solidFill>
                <a:latin typeface="휴먼아미체"/>
                <a:cs typeface="휴먼아미체"/>
              </a:rPr>
              <a:t>이름이</a:t>
            </a:r>
            <a:r>
              <a:rPr sz="2400" spc="-44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620" dirty="0">
                <a:solidFill>
                  <a:srgbClr val="404040"/>
                </a:solidFill>
                <a:latin typeface="휴먼아미체"/>
                <a:cs typeface="휴먼아미체"/>
              </a:rPr>
              <a:t>셀렉터가</a:t>
            </a:r>
            <a:r>
              <a:rPr sz="2400" spc="-46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735" dirty="0">
                <a:solidFill>
                  <a:srgbClr val="404040"/>
                </a:solidFill>
                <a:latin typeface="휴먼아미체"/>
                <a:cs typeface="휴먼아미체"/>
              </a:rPr>
              <a:t>된다면</a:t>
            </a:r>
            <a:r>
              <a:rPr sz="2400" spc="-46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1035" dirty="0">
                <a:solidFill>
                  <a:srgbClr val="404040"/>
                </a:solidFill>
                <a:latin typeface="휴먼아미체"/>
                <a:cs typeface="휴먼아미체"/>
              </a:rPr>
              <a:t>그</a:t>
            </a:r>
            <a:r>
              <a:rPr sz="2400" spc="-44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880" dirty="0">
                <a:solidFill>
                  <a:srgbClr val="404040"/>
                </a:solidFill>
                <a:latin typeface="휴먼아미체"/>
                <a:cs typeface="휴먼아미체"/>
              </a:rPr>
              <a:t>스타일은</a:t>
            </a:r>
            <a:r>
              <a:rPr sz="2400" spc="-44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905" dirty="0">
                <a:solidFill>
                  <a:srgbClr val="404040"/>
                </a:solidFill>
                <a:latin typeface="휴먼아미체"/>
                <a:cs typeface="휴먼아미체"/>
              </a:rPr>
              <a:t>문서</a:t>
            </a:r>
            <a:r>
              <a:rPr sz="2400" spc="-46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720" dirty="0">
                <a:solidFill>
                  <a:srgbClr val="404040"/>
                </a:solidFill>
                <a:latin typeface="휴먼아미체"/>
                <a:cs typeface="휴먼아미체"/>
              </a:rPr>
              <a:t>안의</a:t>
            </a:r>
            <a:r>
              <a:rPr sz="2400" spc="-44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819" dirty="0">
                <a:solidFill>
                  <a:srgbClr val="404040"/>
                </a:solidFill>
                <a:latin typeface="휴먼아미체"/>
                <a:cs typeface="휴먼아미체"/>
              </a:rPr>
              <a:t>특정한</a:t>
            </a:r>
            <a:r>
              <a:rPr sz="2400" spc="-46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785" dirty="0">
                <a:solidFill>
                  <a:srgbClr val="404040"/>
                </a:solidFill>
                <a:latin typeface="휴먼아미체"/>
                <a:cs typeface="휴먼아미체"/>
              </a:rPr>
              <a:t>부분에만 </a:t>
            </a:r>
            <a:r>
              <a:rPr sz="2400" spc="880" dirty="0">
                <a:solidFill>
                  <a:srgbClr val="404040"/>
                </a:solidFill>
                <a:latin typeface="휴먼아미체"/>
                <a:cs typeface="휴먼아미체"/>
              </a:rPr>
              <a:t>적용</a:t>
            </a:r>
            <a:endParaRPr sz="2400">
              <a:latin typeface="휴먼아미체"/>
              <a:cs typeface="휴먼아미체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91D1C2-66AB-EEFF-FC46-E84E3A277BAA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태그 스타일과 클래스 스타일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5EAE88-DD20-1421-51EA-C2F61A3D29A1}"/>
              </a:ext>
            </a:extLst>
          </p:cNvPr>
          <p:cNvSpPr txBox="1"/>
          <p:nvPr/>
        </p:nvSpPr>
        <p:spPr>
          <a:xfrm>
            <a:off x="389466" y="95594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태그스타일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842937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47693" y="1103863"/>
            <a:ext cx="10709910" cy="4586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95960">
              <a:lnSpc>
                <a:spcPct val="100000"/>
              </a:lnSpc>
              <a:spcBef>
                <a:spcPts val="100"/>
              </a:spcBef>
            </a:pPr>
            <a:r>
              <a:rPr sz="2400" spc="770" dirty="0">
                <a:latin typeface="휴먼아미체"/>
                <a:cs typeface="휴먼아미체"/>
              </a:rPr>
              <a:t>예를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905" dirty="0">
                <a:latin typeface="휴먼아미체"/>
                <a:cs typeface="휴먼아미체"/>
              </a:rPr>
              <a:t>들어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&lt;P&gt;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태그가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60" dirty="0">
                <a:latin typeface="휴먼아미체"/>
                <a:cs typeface="휴먼아미체"/>
              </a:rPr>
              <a:t>적용된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텍스트에서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&lt;em&gt;</a:t>
            </a:r>
            <a:r>
              <a:rPr sz="2400" spc="-100" dirty="0">
                <a:latin typeface="한컴산뜻돋움"/>
                <a:cs typeface="한컴산뜻돋움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태그가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860" dirty="0">
                <a:latin typeface="휴먼아미체"/>
                <a:cs typeface="휴먼아미체"/>
              </a:rPr>
              <a:t>적용된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05" dirty="0">
                <a:latin typeface="휴먼아미체"/>
                <a:cs typeface="휴먼아미체"/>
              </a:rPr>
              <a:t>부분에만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선택적으로 </a:t>
            </a:r>
            <a:r>
              <a:rPr sz="2400" spc="785" dirty="0">
                <a:latin typeface="휴먼아미체"/>
                <a:cs typeface="휴먼아미체"/>
              </a:rPr>
              <a:t>빨간색으로</a:t>
            </a:r>
            <a:r>
              <a:rPr sz="2400" spc="-484" dirty="0">
                <a:latin typeface="휴먼아미체"/>
                <a:cs typeface="휴먼아미체"/>
              </a:rPr>
              <a:t> </a:t>
            </a:r>
            <a:r>
              <a:rPr sz="2400" spc="745" dirty="0">
                <a:latin typeface="휴먼아미체"/>
                <a:cs typeface="휴먼아미체"/>
              </a:rPr>
              <a:t>표현해야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할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경우가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455" dirty="0">
                <a:latin typeface="휴먼아미체"/>
                <a:cs typeface="휴먼아미체"/>
              </a:rPr>
              <a:t>있다</a:t>
            </a:r>
            <a:r>
              <a:rPr sz="2400" spc="455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  <a:spcBef>
                <a:spcPts val="1714"/>
              </a:spcBef>
            </a:pPr>
            <a:r>
              <a:rPr sz="2400" spc="780" dirty="0">
                <a:latin typeface="휴먼아미체"/>
                <a:cs typeface="휴먼아미체"/>
              </a:rPr>
              <a:t>이럴</a:t>
            </a:r>
            <a:r>
              <a:rPr sz="2400" spc="-470" dirty="0">
                <a:latin typeface="휴먼아미체"/>
                <a:cs typeface="휴먼아미체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때는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P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spc="170" dirty="0">
                <a:latin typeface="한컴산뜻돋움"/>
                <a:cs typeface="한컴산뜻돋움"/>
              </a:rPr>
              <a:t>em</a:t>
            </a:r>
            <a:r>
              <a:rPr sz="2400" spc="170" dirty="0">
                <a:latin typeface="휴먼아미체"/>
                <a:cs typeface="휴먼아미체"/>
              </a:rPr>
              <a:t>에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585" dirty="0">
                <a:latin typeface="휴먼아미체"/>
                <a:cs typeface="휴먼아미체"/>
              </a:rPr>
              <a:t>대한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선택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905" dirty="0">
                <a:latin typeface="휴먼아미체"/>
                <a:cs typeface="휴먼아미체"/>
              </a:rPr>
              <a:t>범주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880" dirty="0">
                <a:latin typeface="휴먼아미체"/>
                <a:cs typeface="휴먼아미체"/>
              </a:rPr>
              <a:t>스타일을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850" dirty="0">
                <a:latin typeface="휴먼아미체"/>
                <a:cs typeface="휴먼아미체"/>
              </a:rPr>
              <a:t>만들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480" dirty="0">
                <a:latin typeface="휴먼아미체"/>
                <a:cs typeface="휴먼아미체"/>
              </a:rPr>
              <a:t>있다</a:t>
            </a:r>
            <a:r>
              <a:rPr sz="2400" spc="480" dirty="0">
                <a:latin typeface="한컴산뜻돋움"/>
                <a:cs typeface="한컴산뜻돋움"/>
              </a:rPr>
              <a:t>.</a:t>
            </a:r>
            <a:r>
              <a:rPr sz="2400" spc="-110" dirty="0"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em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태그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880" dirty="0">
                <a:latin typeface="휴먼아미체"/>
                <a:cs typeface="휴먼아미체"/>
              </a:rPr>
              <a:t>스타일을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795" dirty="0">
                <a:latin typeface="휴먼아미체"/>
                <a:cs typeface="휴먼아미체"/>
              </a:rPr>
              <a:t>만들면</a:t>
            </a:r>
            <a:endParaRPr sz="2400" dirty="0">
              <a:latin typeface="휴먼아미체"/>
              <a:cs typeface="휴먼아미체"/>
            </a:endParaRPr>
          </a:p>
          <a:p>
            <a:pPr marL="12700" marR="152400">
              <a:lnSpc>
                <a:spcPct val="100000"/>
              </a:lnSpc>
            </a:pPr>
            <a:r>
              <a:rPr sz="2400" spc="780" dirty="0">
                <a:latin typeface="휴먼아미체"/>
                <a:cs typeface="휴먼아미체"/>
              </a:rPr>
              <a:t>될</a:t>
            </a:r>
            <a:r>
              <a:rPr sz="2400" spc="-47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것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00" dirty="0">
                <a:latin typeface="휴먼아미체"/>
                <a:cs typeface="휴먼아미체"/>
              </a:rPr>
              <a:t>같지만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720" dirty="0">
                <a:latin typeface="휴먼아미체"/>
                <a:cs typeface="휴먼아미체"/>
              </a:rPr>
              <a:t>만일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그렇게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720" dirty="0">
                <a:latin typeface="휴먼아미체"/>
                <a:cs typeface="휴먼아미체"/>
              </a:rPr>
              <a:t>하면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P</a:t>
            </a:r>
            <a:r>
              <a:rPr sz="2400" spc="-100" dirty="0">
                <a:latin typeface="한컴산뜻돋움"/>
                <a:cs typeface="한컴산뜻돋움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태그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안에서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815" dirty="0">
                <a:latin typeface="휴먼아미체"/>
                <a:cs typeface="휴먼아미체"/>
              </a:rPr>
              <a:t>사용되지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50" dirty="0">
                <a:latin typeface="휴먼아미체"/>
                <a:cs typeface="휴먼아미체"/>
              </a:rPr>
              <a:t>않은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&lt;em&gt;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태그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905" dirty="0">
                <a:latin typeface="휴먼아미체"/>
                <a:cs typeface="휴먼아미체"/>
              </a:rPr>
              <a:t>적용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00" dirty="0">
                <a:latin typeface="휴먼아미체"/>
                <a:cs typeface="휴먼아미체"/>
              </a:rPr>
              <a:t>텍스트까지 </a:t>
            </a:r>
            <a:r>
              <a:rPr sz="2400" spc="850" dirty="0">
                <a:latin typeface="휴먼아미체"/>
                <a:cs typeface="휴먼아미체"/>
              </a:rPr>
              <a:t>같은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815" dirty="0">
                <a:latin typeface="휴먼아미체"/>
                <a:cs typeface="휴먼아미체"/>
              </a:rPr>
              <a:t>스타일이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850" dirty="0">
                <a:latin typeface="휴먼아미체"/>
                <a:cs typeface="휴먼아미체"/>
              </a:rPr>
              <a:t>적용되어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버리기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90" dirty="0">
                <a:latin typeface="휴먼아미체"/>
                <a:cs typeface="휴먼아미체"/>
              </a:rPr>
              <a:t>때문에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원래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80" dirty="0">
                <a:latin typeface="휴먼아미체"/>
                <a:cs typeface="휴먼아미체"/>
              </a:rPr>
              <a:t>의도와는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700" dirty="0">
                <a:latin typeface="휴먼아미체"/>
                <a:cs typeface="휴먼아미체"/>
              </a:rPr>
              <a:t>달라질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30" dirty="0">
                <a:latin typeface="휴먼아미체"/>
                <a:cs typeface="휴먼아미체"/>
              </a:rPr>
              <a:t>것이다</a:t>
            </a:r>
            <a:r>
              <a:rPr sz="2400" spc="53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 marL="13335" marR="482600" indent="-635">
              <a:lnSpc>
                <a:spcPct val="100000"/>
              </a:lnSpc>
              <a:spcBef>
                <a:spcPts val="1660"/>
              </a:spcBef>
            </a:pPr>
            <a:r>
              <a:rPr sz="2400" spc="650" dirty="0">
                <a:latin typeface="휴먼아미체"/>
                <a:cs typeface="휴먼아미체"/>
              </a:rPr>
              <a:t>선택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905" dirty="0">
                <a:latin typeface="휴먼아미체"/>
                <a:cs typeface="휴먼아미체"/>
              </a:rPr>
              <a:t>범주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880" dirty="0">
                <a:latin typeface="휴먼아미체"/>
                <a:cs typeface="휴먼아미체"/>
              </a:rPr>
              <a:t>스타일을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50" dirty="0">
                <a:latin typeface="휴먼아미체"/>
                <a:cs typeface="휴먼아미체"/>
              </a:rPr>
              <a:t>만들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때는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3200" b="1" spc="-180" dirty="0">
                <a:latin typeface="나눔고딕 ExtraBold"/>
                <a:cs typeface="나눔고딕 ExtraBold"/>
              </a:rPr>
              <a:t>스타일</a:t>
            </a:r>
            <a:r>
              <a:rPr sz="3200" b="1" spc="-210" dirty="0">
                <a:latin typeface="나눔고딕 ExtraBold"/>
                <a:cs typeface="나눔고딕 ExtraBold"/>
              </a:rPr>
              <a:t> </a:t>
            </a:r>
            <a:r>
              <a:rPr sz="3200" b="1" spc="-180" dirty="0">
                <a:latin typeface="나눔고딕 ExtraBold"/>
                <a:cs typeface="나눔고딕 ExtraBold"/>
              </a:rPr>
              <a:t>속성을</a:t>
            </a:r>
            <a:r>
              <a:rPr sz="3200" b="1" spc="-204" dirty="0">
                <a:latin typeface="나눔고딕 ExtraBold"/>
                <a:cs typeface="나눔고딕 ExtraBold"/>
              </a:rPr>
              <a:t> </a:t>
            </a:r>
            <a:r>
              <a:rPr sz="3200" b="1" spc="-180" dirty="0">
                <a:latin typeface="나눔고딕 ExtraBold"/>
                <a:cs typeface="나눔고딕 ExtraBold"/>
              </a:rPr>
              <a:t>정의하는</a:t>
            </a:r>
            <a:r>
              <a:rPr sz="3200" b="1" spc="-210" dirty="0">
                <a:latin typeface="나눔고딕 ExtraBold"/>
                <a:cs typeface="나눔고딕 ExtraBold"/>
              </a:rPr>
              <a:t> </a:t>
            </a:r>
            <a:r>
              <a:rPr sz="3200" b="1" dirty="0">
                <a:latin typeface="한컴산뜻돋움"/>
                <a:cs typeface="한컴산뜻돋움"/>
              </a:rPr>
              <a:t>{...}</a:t>
            </a:r>
            <a:r>
              <a:rPr sz="3200" b="1" spc="-165" dirty="0">
                <a:latin typeface="한컴산뜻돋움"/>
                <a:cs typeface="한컴산뜻돋움"/>
              </a:rPr>
              <a:t> </a:t>
            </a:r>
            <a:r>
              <a:rPr sz="3200" b="1" spc="-185" dirty="0">
                <a:latin typeface="나눔고딕 ExtraBold"/>
                <a:cs typeface="나눔고딕 ExtraBold"/>
              </a:rPr>
              <a:t>앞에 </a:t>
            </a:r>
            <a:r>
              <a:rPr sz="3200" b="1" spc="-25" dirty="0">
                <a:latin typeface="나눔고딕 ExtraBold"/>
                <a:cs typeface="나눔고딕 ExtraBold"/>
              </a:rPr>
              <a:t>태그를 </a:t>
            </a:r>
            <a:r>
              <a:rPr sz="3200" b="1" spc="-185" dirty="0">
                <a:latin typeface="나눔고딕 ExtraBold"/>
                <a:cs typeface="나눔고딕 ExtraBold"/>
              </a:rPr>
              <a:t>순서대로</a:t>
            </a:r>
            <a:r>
              <a:rPr sz="3200" b="1" spc="-225" dirty="0">
                <a:latin typeface="나눔고딕 ExtraBold"/>
                <a:cs typeface="나눔고딕 ExtraBold"/>
              </a:rPr>
              <a:t> </a:t>
            </a:r>
            <a:r>
              <a:rPr sz="3200" b="1" spc="350" dirty="0">
                <a:latin typeface="나눔고딕 ExtraBold"/>
                <a:cs typeface="나눔고딕 ExtraBold"/>
              </a:rPr>
              <a:t>나열</a:t>
            </a:r>
            <a:r>
              <a:rPr sz="2400" spc="350" dirty="0">
                <a:latin typeface="휴먼아미체"/>
                <a:cs typeface="휴먼아미체"/>
              </a:rPr>
              <a:t>하기만</a:t>
            </a:r>
            <a:r>
              <a:rPr sz="2400" spc="-475" dirty="0">
                <a:latin typeface="휴먼아미체"/>
                <a:cs typeface="휴먼아미체"/>
              </a:rPr>
              <a:t> </a:t>
            </a:r>
            <a:r>
              <a:rPr sz="2400" spc="720" dirty="0">
                <a:latin typeface="휴먼아미체"/>
                <a:cs typeface="휴먼아미체"/>
              </a:rPr>
              <a:t>하면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455" dirty="0">
                <a:latin typeface="휴먼아미체"/>
                <a:cs typeface="휴먼아미체"/>
              </a:rPr>
              <a:t>된다</a:t>
            </a:r>
            <a:r>
              <a:rPr sz="2400" spc="455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  <a:spcBef>
                <a:spcPts val="1814"/>
              </a:spcBef>
            </a:pPr>
            <a:r>
              <a:rPr sz="2400" dirty="0">
                <a:latin typeface="한컴산뜻돋움"/>
                <a:cs typeface="한컴산뜻돋움"/>
              </a:rPr>
              <a:t>&lt;em&gt;</a:t>
            </a:r>
            <a:r>
              <a:rPr sz="2400" spc="-120" dirty="0">
                <a:latin typeface="한컴산뜻돋움"/>
                <a:cs typeface="한컴산뜻돋움"/>
              </a:rPr>
              <a:t> </a:t>
            </a:r>
            <a:r>
              <a:rPr sz="2400" spc="865" dirty="0">
                <a:latin typeface="휴먼아미체"/>
                <a:cs typeface="휴먼아미체"/>
              </a:rPr>
              <a:t>태그를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사용하면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805" dirty="0">
                <a:latin typeface="휴먼아미체"/>
                <a:cs typeface="휴먼아미체"/>
              </a:rPr>
              <a:t>텍스트가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b="1" spc="95" dirty="0">
                <a:latin typeface="나눔고딕 ExtraBold"/>
                <a:cs typeface="나눔고딕 ExtraBold"/>
              </a:rPr>
              <a:t>이탤릭체</a:t>
            </a:r>
            <a:r>
              <a:rPr sz="2400" spc="95" dirty="0">
                <a:latin typeface="휴먼아미체"/>
                <a:cs typeface="휴먼아미체"/>
              </a:rPr>
              <a:t>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표시된다</a:t>
            </a:r>
            <a:r>
              <a:rPr sz="2400" spc="650" dirty="0">
                <a:latin typeface="한컴산뜻돋움"/>
                <a:cs typeface="한컴산뜻돋움"/>
              </a:rPr>
              <a:t>.</a:t>
            </a:r>
            <a:r>
              <a:rPr sz="2400" spc="-105" dirty="0">
                <a:latin typeface="한컴산뜻돋움"/>
                <a:cs typeface="한컴산뜻돋움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그런데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&lt;&gt;</a:t>
            </a:r>
            <a:r>
              <a:rPr sz="2400" spc="-75" dirty="0">
                <a:latin typeface="한컴산뜻돋움"/>
                <a:cs typeface="한컴산뜻돋움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요소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585" dirty="0">
                <a:latin typeface="휴먼아미체"/>
                <a:cs typeface="휴먼아미체"/>
              </a:rPr>
              <a:t>안에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사용된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-20" dirty="0">
                <a:latin typeface="한컴산뜻돋움"/>
                <a:cs typeface="한컴산뜻돋움"/>
              </a:rPr>
              <a:t>&lt;em&gt;</a:t>
            </a:r>
            <a:endParaRPr sz="2400" dirty="0">
              <a:latin typeface="한컴산뜻돋움"/>
              <a:cs typeface="한컴산뜻돋움"/>
            </a:endParaRPr>
          </a:p>
          <a:p>
            <a:pPr marL="12700" marR="892810" indent="-635">
              <a:lnSpc>
                <a:spcPct val="100000"/>
              </a:lnSpc>
            </a:pPr>
            <a:r>
              <a:rPr sz="2400" spc="770" dirty="0">
                <a:latin typeface="휴먼아미체"/>
                <a:cs typeface="휴먼아미체"/>
              </a:rPr>
              <a:t>태그에서는</a:t>
            </a:r>
            <a:r>
              <a:rPr sz="2400" spc="-484" dirty="0">
                <a:latin typeface="휴먼아미체"/>
                <a:cs typeface="휴먼아미체"/>
              </a:rPr>
              <a:t> </a:t>
            </a:r>
            <a:r>
              <a:rPr sz="2400" spc="894" dirty="0">
                <a:latin typeface="휴먼아미체"/>
                <a:cs typeface="휴먼아미체"/>
              </a:rPr>
              <a:t>텍스트를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30" dirty="0">
                <a:latin typeface="휴먼아미체"/>
                <a:cs typeface="휴먼아미체"/>
              </a:rPr>
              <a:t>이탤릭체로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805" dirty="0">
                <a:latin typeface="휴먼아미체"/>
                <a:cs typeface="휴먼아미체"/>
              </a:rPr>
              <a:t>표시하면서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색상까지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85" dirty="0">
                <a:latin typeface="휴먼아미체"/>
                <a:cs typeface="휴먼아미체"/>
              </a:rPr>
              <a:t>파란색으로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880" dirty="0">
                <a:latin typeface="휴먼아미체"/>
                <a:cs typeface="휴먼아미체"/>
              </a:rPr>
              <a:t>바꾸려고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405" dirty="0">
                <a:latin typeface="휴먼아미체"/>
                <a:cs typeface="휴먼아미체"/>
              </a:rPr>
              <a:t>한다</a:t>
            </a:r>
            <a:r>
              <a:rPr sz="2400" spc="405" dirty="0">
                <a:latin typeface="한컴산뜻돋움"/>
                <a:cs typeface="한컴산뜻돋움"/>
              </a:rPr>
              <a:t>. </a:t>
            </a:r>
            <a:r>
              <a:rPr sz="2400" spc="780" dirty="0">
                <a:latin typeface="휴먼아미체"/>
                <a:cs typeface="휴먼아미체"/>
              </a:rPr>
              <a:t>이럴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때는</a:t>
            </a:r>
            <a:r>
              <a:rPr sz="2400" spc="-470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선택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5" dirty="0">
                <a:latin typeface="휴먼아미체"/>
                <a:cs typeface="휴먼아미체"/>
              </a:rPr>
              <a:t>범주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80" dirty="0">
                <a:latin typeface="휴먼아미체"/>
                <a:cs typeface="휴먼아미체"/>
              </a:rPr>
              <a:t>스타일을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850" dirty="0">
                <a:latin typeface="휴먼아미체"/>
                <a:cs typeface="휴먼아미체"/>
              </a:rPr>
              <a:t>사용하는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것이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65" dirty="0">
                <a:latin typeface="휴먼아미체"/>
                <a:cs typeface="휴먼아미체"/>
              </a:rPr>
              <a:t>편리하다</a:t>
            </a:r>
            <a:r>
              <a:rPr sz="2400" spc="565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066" y="1146304"/>
            <a:ext cx="232917" cy="23291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066" y="2095634"/>
            <a:ext cx="232917" cy="23291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066" y="3496490"/>
            <a:ext cx="232917" cy="23291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066" y="4692041"/>
            <a:ext cx="232917" cy="232917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724566" y="5894354"/>
            <a:ext cx="6818630" cy="860425"/>
            <a:chOff x="2724566" y="5894354"/>
            <a:chExt cx="6818630" cy="860425"/>
          </a:xfrm>
        </p:grpSpPr>
        <p:sp>
          <p:nvSpPr>
            <p:cNvPr id="9" name="object 9"/>
            <p:cNvSpPr/>
            <p:nvPr/>
          </p:nvSpPr>
          <p:spPr>
            <a:xfrm>
              <a:off x="2730916" y="5900704"/>
              <a:ext cx="6805930" cy="847725"/>
            </a:xfrm>
            <a:custGeom>
              <a:avLst/>
              <a:gdLst/>
              <a:ahLst/>
              <a:cxnLst/>
              <a:rect l="l" t="t" r="r" b="b"/>
              <a:pathLst>
                <a:path w="6805930" h="847725">
                  <a:moveTo>
                    <a:pt x="6381737" y="0"/>
                  </a:moveTo>
                  <a:lnTo>
                    <a:pt x="423684" y="0"/>
                  </a:lnTo>
                  <a:lnTo>
                    <a:pt x="374273" y="2850"/>
                  </a:lnTo>
                  <a:lnTo>
                    <a:pt x="326536" y="11189"/>
                  </a:lnTo>
                  <a:lnTo>
                    <a:pt x="280792" y="24699"/>
                  </a:lnTo>
                  <a:lnTo>
                    <a:pt x="237357" y="43063"/>
                  </a:lnTo>
                  <a:lnTo>
                    <a:pt x="196551" y="65961"/>
                  </a:lnTo>
                  <a:lnTo>
                    <a:pt x="158690" y="93077"/>
                  </a:lnTo>
                  <a:lnTo>
                    <a:pt x="124093" y="124093"/>
                  </a:lnTo>
                  <a:lnTo>
                    <a:pt x="93077" y="158690"/>
                  </a:lnTo>
                  <a:lnTo>
                    <a:pt x="65961" y="196551"/>
                  </a:lnTo>
                  <a:lnTo>
                    <a:pt x="43063" y="237357"/>
                  </a:lnTo>
                  <a:lnTo>
                    <a:pt x="24699" y="280792"/>
                  </a:lnTo>
                  <a:lnTo>
                    <a:pt x="11189" y="326536"/>
                  </a:lnTo>
                  <a:lnTo>
                    <a:pt x="2850" y="374273"/>
                  </a:lnTo>
                  <a:lnTo>
                    <a:pt x="0" y="423684"/>
                  </a:lnTo>
                  <a:lnTo>
                    <a:pt x="2850" y="473095"/>
                  </a:lnTo>
                  <a:lnTo>
                    <a:pt x="11189" y="520832"/>
                  </a:lnTo>
                  <a:lnTo>
                    <a:pt x="24699" y="566577"/>
                  </a:lnTo>
                  <a:lnTo>
                    <a:pt x="43063" y="610011"/>
                  </a:lnTo>
                  <a:lnTo>
                    <a:pt x="65961" y="650818"/>
                  </a:lnTo>
                  <a:lnTo>
                    <a:pt x="93077" y="688679"/>
                  </a:lnTo>
                  <a:lnTo>
                    <a:pt x="124093" y="723276"/>
                  </a:lnTo>
                  <a:lnTo>
                    <a:pt x="158690" y="754291"/>
                  </a:lnTo>
                  <a:lnTo>
                    <a:pt x="196551" y="781407"/>
                  </a:lnTo>
                  <a:lnTo>
                    <a:pt x="237357" y="804306"/>
                  </a:lnTo>
                  <a:lnTo>
                    <a:pt x="280792" y="822669"/>
                  </a:lnTo>
                  <a:lnTo>
                    <a:pt x="326536" y="836179"/>
                  </a:lnTo>
                  <a:lnTo>
                    <a:pt x="374273" y="844519"/>
                  </a:lnTo>
                  <a:lnTo>
                    <a:pt x="423684" y="847369"/>
                  </a:lnTo>
                  <a:lnTo>
                    <a:pt x="6381737" y="847369"/>
                  </a:lnTo>
                  <a:lnTo>
                    <a:pt x="6431148" y="844519"/>
                  </a:lnTo>
                  <a:lnTo>
                    <a:pt x="6478885" y="836179"/>
                  </a:lnTo>
                  <a:lnTo>
                    <a:pt x="6524631" y="822669"/>
                  </a:lnTo>
                  <a:lnTo>
                    <a:pt x="6568066" y="804306"/>
                  </a:lnTo>
                  <a:lnTo>
                    <a:pt x="6608874" y="781407"/>
                  </a:lnTo>
                  <a:lnTo>
                    <a:pt x="6646736" y="754291"/>
                  </a:lnTo>
                  <a:lnTo>
                    <a:pt x="6681335" y="723276"/>
                  </a:lnTo>
                  <a:lnTo>
                    <a:pt x="6712351" y="688679"/>
                  </a:lnTo>
                  <a:lnTo>
                    <a:pt x="6739469" y="650818"/>
                  </a:lnTo>
                  <a:lnTo>
                    <a:pt x="6762368" y="610011"/>
                  </a:lnTo>
                  <a:lnTo>
                    <a:pt x="6780733" y="566577"/>
                  </a:lnTo>
                  <a:lnTo>
                    <a:pt x="6794244" y="520832"/>
                  </a:lnTo>
                  <a:lnTo>
                    <a:pt x="6802584" y="473095"/>
                  </a:lnTo>
                  <a:lnTo>
                    <a:pt x="6805434" y="423684"/>
                  </a:lnTo>
                  <a:lnTo>
                    <a:pt x="6802584" y="374273"/>
                  </a:lnTo>
                  <a:lnTo>
                    <a:pt x="6794244" y="326536"/>
                  </a:lnTo>
                  <a:lnTo>
                    <a:pt x="6780733" y="280792"/>
                  </a:lnTo>
                  <a:lnTo>
                    <a:pt x="6762368" y="237357"/>
                  </a:lnTo>
                  <a:lnTo>
                    <a:pt x="6739469" y="196551"/>
                  </a:lnTo>
                  <a:lnTo>
                    <a:pt x="6712351" y="158690"/>
                  </a:lnTo>
                  <a:lnTo>
                    <a:pt x="6681335" y="124093"/>
                  </a:lnTo>
                  <a:lnTo>
                    <a:pt x="6646736" y="93077"/>
                  </a:lnTo>
                  <a:lnTo>
                    <a:pt x="6608874" y="65961"/>
                  </a:lnTo>
                  <a:lnTo>
                    <a:pt x="6568066" y="43063"/>
                  </a:lnTo>
                  <a:lnTo>
                    <a:pt x="6524631" y="24699"/>
                  </a:lnTo>
                  <a:lnTo>
                    <a:pt x="6478885" y="11189"/>
                  </a:lnTo>
                  <a:lnTo>
                    <a:pt x="6431148" y="2850"/>
                  </a:lnTo>
                  <a:lnTo>
                    <a:pt x="63817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730916" y="5900704"/>
              <a:ext cx="6805930" cy="847725"/>
            </a:xfrm>
            <a:custGeom>
              <a:avLst/>
              <a:gdLst/>
              <a:ahLst/>
              <a:cxnLst/>
              <a:rect l="l" t="t" r="r" b="b"/>
              <a:pathLst>
                <a:path w="6805930" h="847725">
                  <a:moveTo>
                    <a:pt x="0" y="423684"/>
                  </a:moveTo>
                  <a:lnTo>
                    <a:pt x="2850" y="374273"/>
                  </a:lnTo>
                  <a:lnTo>
                    <a:pt x="11189" y="326536"/>
                  </a:lnTo>
                  <a:lnTo>
                    <a:pt x="24699" y="280792"/>
                  </a:lnTo>
                  <a:lnTo>
                    <a:pt x="43063" y="237357"/>
                  </a:lnTo>
                  <a:lnTo>
                    <a:pt x="65961" y="196551"/>
                  </a:lnTo>
                  <a:lnTo>
                    <a:pt x="93077" y="158690"/>
                  </a:lnTo>
                  <a:lnTo>
                    <a:pt x="124093" y="124093"/>
                  </a:lnTo>
                  <a:lnTo>
                    <a:pt x="158690" y="93077"/>
                  </a:lnTo>
                  <a:lnTo>
                    <a:pt x="196551" y="65961"/>
                  </a:lnTo>
                  <a:lnTo>
                    <a:pt x="237357" y="43063"/>
                  </a:lnTo>
                  <a:lnTo>
                    <a:pt x="280792" y="24699"/>
                  </a:lnTo>
                  <a:lnTo>
                    <a:pt x="326536" y="11189"/>
                  </a:lnTo>
                  <a:lnTo>
                    <a:pt x="374273" y="2850"/>
                  </a:lnTo>
                  <a:lnTo>
                    <a:pt x="423684" y="0"/>
                  </a:lnTo>
                  <a:lnTo>
                    <a:pt x="6381737" y="0"/>
                  </a:lnTo>
                  <a:lnTo>
                    <a:pt x="6431148" y="2850"/>
                  </a:lnTo>
                  <a:lnTo>
                    <a:pt x="6478885" y="11189"/>
                  </a:lnTo>
                  <a:lnTo>
                    <a:pt x="6524631" y="24699"/>
                  </a:lnTo>
                  <a:lnTo>
                    <a:pt x="6568066" y="43063"/>
                  </a:lnTo>
                  <a:lnTo>
                    <a:pt x="6608874" y="65961"/>
                  </a:lnTo>
                  <a:lnTo>
                    <a:pt x="6646736" y="93077"/>
                  </a:lnTo>
                  <a:lnTo>
                    <a:pt x="6681335" y="124093"/>
                  </a:lnTo>
                  <a:lnTo>
                    <a:pt x="6712351" y="158690"/>
                  </a:lnTo>
                  <a:lnTo>
                    <a:pt x="6739469" y="196551"/>
                  </a:lnTo>
                  <a:lnTo>
                    <a:pt x="6762368" y="237357"/>
                  </a:lnTo>
                  <a:lnTo>
                    <a:pt x="6780733" y="280792"/>
                  </a:lnTo>
                  <a:lnTo>
                    <a:pt x="6794244" y="326536"/>
                  </a:lnTo>
                  <a:lnTo>
                    <a:pt x="6802584" y="374273"/>
                  </a:lnTo>
                  <a:lnTo>
                    <a:pt x="6805434" y="423684"/>
                  </a:lnTo>
                  <a:lnTo>
                    <a:pt x="6802584" y="473095"/>
                  </a:lnTo>
                  <a:lnTo>
                    <a:pt x="6794244" y="520832"/>
                  </a:lnTo>
                  <a:lnTo>
                    <a:pt x="6780733" y="566577"/>
                  </a:lnTo>
                  <a:lnTo>
                    <a:pt x="6762368" y="610011"/>
                  </a:lnTo>
                  <a:lnTo>
                    <a:pt x="6739469" y="650818"/>
                  </a:lnTo>
                  <a:lnTo>
                    <a:pt x="6712351" y="688679"/>
                  </a:lnTo>
                  <a:lnTo>
                    <a:pt x="6681335" y="723276"/>
                  </a:lnTo>
                  <a:lnTo>
                    <a:pt x="6646736" y="754291"/>
                  </a:lnTo>
                  <a:lnTo>
                    <a:pt x="6608874" y="781407"/>
                  </a:lnTo>
                  <a:lnTo>
                    <a:pt x="6568066" y="804306"/>
                  </a:lnTo>
                  <a:lnTo>
                    <a:pt x="6524631" y="822669"/>
                  </a:lnTo>
                  <a:lnTo>
                    <a:pt x="6478885" y="836179"/>
                  </a:lnTo>
                  <a:lnTo>
                    <a:pt x="6431148" y="844519"/>
                  </a:lnTo>
                  <a:lnTo>
                    <a:pt x="6381737" y="847369"/>
                  </a:lnTo>
                  <a:lnTo>
                    <a:pt x="423684" y="847369"/>
                  </a:lnTo>
                  <a:lnTo>
                    <a:pt x="374273" y="844519"/>
                  </a:lnTo>
                  <a:lnTo>
                    <a:pt x="326536" y="836179"/>
                  </a:lnTo>
                  <a:lnTo>
                    <a:pt x="280792" y="822669"/>
                  </a:lnTo>
                  <a:lnTo>
                    <a:pt x="237357" y="804306"/>
                  </a:lnTo>
                  <a:lnTo>
                    <a:pt x="196551" y="781407"/>
                  </a:lnTo>
                  <a:lnTo>
                    <a:pt x="158690" y="754291"/>
                  </a:lnTo>
                  <a:lnTo>
                    <a:pt x="124093" y="723276"/>
                  </a:lnTo>
                  <a:lnTo>
                    <a:pt x="93077" y="688679"/>
                  </a:lnTo>
                  <a:lnTo>
                    <a:pt x="65961" y="650818"/>
                  </a:lnTo>
                  <a:lnTo>
                    <a:pt x="43063" y="610011"/>
                  </a:lnTo>
                  <a:lnTo>
                    <a:pt x="24699" y="566577"/>
                  </a:lnTo>
                  <a:lnTo>
                    <a:pt x="11189" y="520832"/>
                  </a:lnTo>
                  <a:lnTo>
                    <a:pt x="2850" y="473095"/>
                  </a:lnTo>
                  <a:lnTo>
                    <a:pt x="0" y="423684"/>
                  </a:lnTo>
                  <a:close/>
                </a:path>
              </a:pathLst>
            </a:custGeom>
            <a:ln w="12699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91561" y="5953937"/>
              <a:ext cx="6673215" cy="742950"/>
            </a:xfrm>
            <a:custGeom>
              <a:avLst/>
              <a:gdLst/>
              <a:ahLst/>
              <a:cxnLst/>
              <a:rect l="l" t="t" r="r" b="b"/>
              <a:pathLst>
                <a:path w="6673215" h="742950">
                  <a:moveTo>
                    <a:pt x="6301409" y="0"/>
                  </a:moveTo>
                  <a:lnTo>
                    <a:pt x="371462" y="0"/>
                  </a:lnTo>
                  <a:lnTo>
                    <a:pt x="324866" y="2894"/>
                  </a:lnTo>
                  <a:lnTo>
                    <a:pt x="279997" y="11344"/>
                  </a:lnTo>
                  <a:lnTo>
                    <a:pt x="237204" y="25003"/>
                  </a:lnTo>
                  <a:lnTo>
                    <a:pt x="196834" y="43522"/>
                  </a:lnTo>
                  <a:lnTo>
                    <a:pt x="159236" y="66552"/>
                  </a:lnTo>
                  <a:lnTo>
                    <a:pt x="124758" y="93747"/>
                  </a:lnTo>
                  <a:lnTo>
                    <a:pt x="93747" y="124758"/>
                  </a:lnTo>
                  <a:lnTo>
                    <a:pt x="66552" y="159236"/>
                  </a:lnTo>
                  <a:lnTo>
                    <a:pt x="43522" y="196834"/>
                  </a:lnTo>
                  <a:lnTo>
                    <a:pt x="25003" y="237204"/>
                  </a:lnTo>
                  <a:lnTo>
                    <a:pt x="11344" y="279997"/>
                  </a:lnTo>
                  <a:lnTo>
                    <a:pt x="2894" y="324866"/>
                  </a:lnTo>
                  <a:lnTo>
                    <a:pt x="0" y="371462"/>
                  </a:lnTo>
                  <a:lnTo>
                    <a:pt x="2894" y="418058"/>
                  </a:lnTo>
                  <a:lnTo>
                    <a:pt x="11344" y="462926"/>
                  </a:lnTo>
                  <a:lnTo>
                    <a:pt x="25003" y="505720"/>
                  </a:lnTo>
                  <a:lnTo>
                    <a:pt x="43522" y="546089"/>
                  </a:lnTo>
                  <a:lnTo>
                    <a:pt x="66552" y="583687"/>
                  </a:lnTo>
                  <a:lnTo>
                    <a:pt x="93747" y="618166"/>
                  </a:lnTo>
                  <a:lnTo>
                    <a:pt x="124758" y="649176"/>
                  </a:lnTo>
                  <a:lnTo>
                    <a:pt x="159236" y="676371"/>
                  </a:lnTo>
                  <a:lnTo>
                    <a:pt x="196834" y="699402"/>
                  </a:lnTo>
                  <a:lnTo>
                    <a:pt x="237204" y="717921"/>
                  </a:lnTo>
                  <a:lnTo>
                    <a:pt x="279997" y="731579"/>
                  </a:lnTo>
                  <a:lnTo>
                    <a:pt x="324866" y="740030"/>
                  </a:lnTo>
                  <a:lnTo>
                    <a:pt x="371462" y="742924"/>
                  </a:lnTo>
                  <a:lnTo>
                    <a:pt x="6301409" y="742924"/>
                  </a:lnTo>
                  <a:lnTo>
                    <a:pt x="6348005" y="740030"/>
                  </a:lnTo>
                  <a:lnTo>
                    <a:pt x="6392874" y="731579"/>
                  </a:lnTo>
                  <a:lnTo>
                    <a:pt x="6435667" y="717921"/>
                  </a:lnTo>
                  <a:lnTo>
                    <a:pt x="6476037" y="699402"/>
                  </a:lnTo>
                  <a:lnTo>
                    <a:pt x="6513635" y="676371"/>
                  </a:lnTo>
                  <a:lnTo>
                    <a:pt x="6548113" y="649176"/>
                  </a:lnTo>
                  <a:lnTo>
                    <a:pt x="6579124" y="618166"/>
                  </a:lnTo>
                  <a:lnTo>
                    <a:pt x="6606319" y="583687"/>
                  </a:lnTo>
                  <a:lnTo>
                    <a:pt x="6629350" y="546089"/>
                  </a:lnTo>
                  <a:lnTo>
                    <a:pt x="6647868" y="505720"/>
                  </a:lnTo>
                  <a:lnTo>
                    <a:pt x="6661527" y="462926"/>
                  </a:lnTo>
                  <a:lnTo>
                    <a:pt x="6669977" y="418058"/>
                  </a:lnTo>
                  <a:lnTo>
                    <a:pt x="6672872" y="371462"/>
                  </a:lnTo>
                  <a:lnTo>
                    <a:pt x="6669977" y="324866"/>
                  </a:lnTo>
                  <a:lnTo>
                    <a:pt x="6661527" y="279997"/>
                  </a:lnTo>
                  <a:lnTo>
                    <a:pt x="6647868" y="237204"/>
                  </a:lnTo>
                  <a:lnTo>
                    <a:pt x="6629350" y="196834"/>
                  </a:lnTo>
                  <a:lnTo>
                    <a:pt x="6606319" y="159236"/>
                  </a:lnTo>
                  <a:lnTo>
                    <a:pt x="6579124" y="124758"/>
                  </a:lnTo>
                  <a:lnTo>
                    <a:pt x="6548113" y="93747"/>
                  </a:lnTo>
                  <a:lnTo>
                    <a:pt x="6513635" y="66552"/>
                  </a:lnTo>
                  <a:lnTo>
                    <a:pt x="6476037" y="43522"/>
                  </a:lnTo>
                  <a:lnTo>
                    <a:pt x="6435667" y="25003"/>
                  </a:lnTo>
                  <a:lnTo>
                    <a:pt x="6392874" y="11344"/>
                  </a:lnTo>
                  <a:lnTo>
                    <a:pt x="6348005" y="2894"/>
                  </a:lnTo>
                  <a:lnTo>
                    <a:pt x="6301409" y="0"/>
                  </a:lnTo>
                  <a:close/>
                </a:path>
              </a:pathLst>
            </a:custGeom>
            <a:solidFill>
              <a:srgbClr val="849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77819" y="5986779"/>
              <a:ext cx="660399" cy="5969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35300" y="5986780"/>
              <a:ext cx="820407" cy="5968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52799" y="5986779"/>
              <a:ext cx="739140" cy="5969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89019" y="5986779"/>
              <a:ext cx="2204719" cy="5969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90819" y="5986779"/>
              <a:ext cx="711200" cy="5969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99099" y="5986779"/>
              <a:ext cx="3822699" cy="59690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3110448" y="6077784"/>
            <a:ext cx="58921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65" dirty="0">
                <a:solidFill>
                  <a:srgbClr val="FFFFFF"/>
                </a:solidFill>
                <a:latin typeface="한컴산뜻돋움"/>
                <a:cs typeface="한컴산뜻돋움"/>
              </a:rPr>
              <a:t>[</a:t>
            </a:r>
            <a:r>
              <a:rPr sz="2800" b="1" spc="-6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예</a:t>
            </a:r>
            <a:r>
              <a:rPr sz="2800" b="1" spc="-65" dirty="0">
                <a:solidFill>
                  <a:srgbClr val="FFFFFF"/>
                </a:solidFill>
                <a:latin typeface="한컴산뜻돋움"/>
                <a:cs typeface="한컴산뜻돋움"/>
              </a:rPr>
              <a:t>]</a:t>
            </a:r>
            <a:r>
              <a:rPr sz="2800" b="1" spc="-120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dirty="0">
                <a:solidFill>
                  <a:srgbClr val="FFE699"/>
                </a:solidFill>
                <a:latin typeface="한컴산뜻돋움"/>
                <a:cs typeface="한컴산뜻돋움"/>
              </a:rPr>
              <a:t>P</a:t>
            </a:r>
            <a:r>
              <a:rPr sz="2800" spc="-110" dirty="0">
                <a:solidFill>
                  <a:srgbClr val="FFE699"/>
                </a:solidFill>
                <a:latin typeface="한컴산뜻돋움"/>
                <a:cs typeface="한컴산뜻돋움"/>
              </a:rPr>
              <a:t> </a:t>
            </a:r>
            <a:r>
              <a:rPr sz="2800" dirty="0">
                <a:solidFill>
                  <a:srgbClr val="FFE699"/>
                </a:solidFill>
                <a:latin typeface="한컴산뜻돋움"/>
                <a:cs typeface="한컴산뜻돋움"/>
              </a:rPr>
              <a:t>em</a:t>
            </a:r>
            <a:r>
              <a:rPr sz="2800" spc="-85" dirty="0">
                <a:solidFill>
                  <a:srgbClr val="FFE699"/>
                </a:solidFill>
                <a:latin typeface="한컴산뜻돋움"/>
                <a:cs typeface="한컴산뜻돋움"/>
              </a:rPr>
              <a:t> </a:t>
            </a:r>
            <a:r>
              <a:rPr sz="2800" spc="-10" dirty="0">
                <a:solidFill>
                  <a:srgbClr val="FFE699"/>
                </a:solidFill>
                <a:latin typeface="한컴산뜻돋움"/>
                <a:cs typeface="한컴산뜻돋움"/>
              </a:rPr>
              <a:t>{font-size:30px;color:red}</a:t>
            </a:r>
            <a:endParaRPr sz="2800">
              <a:latin typeface="한컴산뜻돋움"/>
              <a:cs typeface="한컴산뜻돋움"/>
            </a:endParaRPr>
          </a:p>
        </p:txBody>
      </p:sp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807102" y="6747598"/>
            <a:ext cx="4832029" cy="110401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3031707" y="5566695"/>
            <a:ext cx="4832350" cy="339090"/>
            <a:chOff x="3031707" y="5566695"/>
            <a:chExt cx="4832350" cy="339090"/>
          </a:xfrm>
        </p:grpSpPr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56529" y="5566695"/>
              <a:ext cx="2507208" cy="33871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31707" y="5643586"/>
              <a:ext cx="2329610" cy="261748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FA7C61E-5FA5-D6D6-FB53-ED8D0BA1DCBC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 범주 스타일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연결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선택자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2B6194-3DC8-DEEA-A74C-A19D4BB32954}"/>
              </a:ext>
            </a:extLst>
          </p:cNvPr>
          <p:cNvSpPr txBox="1"/>
          <p:nvPr/>
        </p:nvSpPr>
        <p:spPr>
          <a:xfrm>
            <a:off x="679508" y="1317072"/>
            <a:ext cx="83806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연결 </a:t>
            </a:r>
            <a:r>
              <a:rPr lang="ko-KR" altLang="en-US" sz="1400" dirty="0" err="1">
                <a:latin typeface="+mn-ea"/>
              </a:rPr>
              <a:t>선택자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선택자와 선택자를 연결해 적용 대상을 한정하는 </a:t>
            </a:r>
            <a:r>
              <a:rPr lang="ko-KR" altLang="en-US" sz="1400" dirty="0" err="1">
                <a:latin typeface="+mn-ea"/>
              </a:rPr>
              <a:t>선택자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컴비네이션 </a:t>
            </a:r>
            <a:r>
              <a:rPr lang="ko-KR" altLang="en-US" sz="1400" dirty="0" err="1">
                <a:latin typeface="+mn-ea"/>
              </a:rPr>
              <a:t>선택자</a:t>
            </a:r>
            <a:r>
              <a:rPr lang="en-US" altLang="ko-KR" sz="1400" dirty="0">
                <a:latin typeface="+mn-ea"/>
              </a:rPr>
              <a:t>(combination selector) </a:t>
            </a:r>
            <a:r>
              <a:rPr lang="ko-KR" altLang="en-US" sz="1400" dirty="0">
                <a:latin typeface="+mn-ea"/>
              </a:rPr>
              <a:t>또는</a:t>
            </a:r>
            <a:r>
              <a:rPr lang="en-US" altLang="ko-KR" sz="1400" dirty="0">
                <a:latin typeface="+mn-ea"/>
              </a:rPr>
              <a:t> ‘</a:t>
            </a:r>
            <a:r>
              <a:rPr lang="ko-KR" altLang="en-US" sz="1400" dirty="0">
                <a:latin typeface="+mn-ea"/>
              </a:rPr>
              <a:t>조합 </a:t>
            </a:r>
            <a:r>
              <a:rPr lang="ko-KR" altLang="en-US" sz="1400" dirty="0" err="1">
                <a:latin typeface="+mn-ea"/>
              </a:rPr>
              <a:t>선택자</a:t>
            </a:r>
            <a:r>
              <a:rPr lang="en-US" altLang="ko-KR" sz="1400" dirty="0">
                <a:latin typeface="+mn-ea"/>
              </a:rPr>
              <a:t>’</a:t>
            </a:r>
            <a:r>
              <a:rPr lang="ko-KR" altLang="en-US" sz="1400" dirty="0">
                <a:latin typeface="+mn-ea"/>
              </a:rPr>
              <a:t>라고도 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187D4B-D6C1-C74B-E0EE-5F2C809A6335}"/>
              </a:ext>
            </a:extLst>
          </p:cNvPr>
          <p:cNvSpPr txBox="1"/>
          <p:nvPr/>
        </p:nvSpPr>
        <p:spPr>
          <a:xfrm>
            <a:off x="746620" y="2248250"/>
            <a:ext cx="2751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하위 선택자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A8684A-9156-1BAC-9807-58D4DEDD2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387" y="2300395"/>
            <a:ext cx="2126611" cy="3367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E29A456-A358-16AC-04B9-BED88B8B7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09" y="3952957"/>
            <a:ext cx="3704089" cy="1342061"/>
          </a:xfrm>
          <a:prstGeom prst="rect">
            <a:avLst/>
          </a:prstGeom>
        </p:spPr>
      </p:pic>
      <p:sp>
        <p:nvSpPr>
          <p:cNvPr id="7" name="사각형 설명선 8">
            <a:extLst>
              <a:ext uri="{FF2B5EF4-FFF2-40B4-BE49-F238E27FC236}">
                <a16:creationId xmlns:a16="http://schemas.microsoft.com/office/drawing/2014/main" id="{2A50E167-4607-0452-2EF1-5F0D6E881828}"/>
              </a:ext>
            </a:extLst>
          </p:cNvPr>
          <p:cNvSpPr/>
          <p:nvPr/>
        </p:nvSpPr>
        <p:spPr>
          <a:xfrm>
            <a:off x="4806892" y="4623987"/>
            <a:ext cx="3288484" cy="629175"/>
          </a:xfrm>
          <a:prstGeom prst="wedgeRectCallout">
            <a:avLst>
              <a:gd name="adj1" fmla="val -61612"/>
              <a:gd name="adj2" fmla="val -81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>
                <a:solidFill>
                  <a:srgbClr val="0070C0"/>
                </a:solidFill>
              </a:rPr>
              <a:t>section </a:t>
            </a:r>
            <a:r>
              <a:rPr lang="ko-KR" altLang="en-US" sz="1400">
                <a:solidFill>
                  <a:srgbClr val="0070C0"/>
                </a:solidFill>
              </a:rPr>
              <a:t>요소 안에 있는 모든 </a:t>
            </a:r>
            <a:r>
              <a:rPr lang="en-US" altLang="ko-KR" sz="1400">
                <a:solidFill>
                  <a:srgbClr val="0070C0"/>
                </a:solidFill>
              </a:rPr>
              <a:t>p </a:t>
            </a:r>
            <a:r>
              <a:rPr lang="ko-KR" altLang="en-US" sz="1400">
                <a:solidFill>
                  <a:srgbClr val="0070C0"/>
                </a:solidFill>
              </a:rPr>
              <a:t>요소의 글자 색을 파란색으로 지정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346C246-B14B-2737-DD14-2F01E67C4887}"/>
              </a:ext>
            </a:extLst>
          </p:cNvPr>
          <p:cNvSpPr/>
          <p:nvPr/>
        </p:nvSpPr>
        <p:spPr>
          <a:xfrm>
            <a:off x="746620" y="2639929"/>
            <a:ext cx="8758107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부모 요소에 포함된 </a:t>
            </a:r>
            <a:r>
              <a:rPr lang="ko-KR" altLang="en-US" sz="1400" u="sng">
                <a:solidFill>
                  <a:srgbClr val="C00000"/>
                </a:solidFill>
                <a:latin typeface="+mn-ea"/>
              </a:rPr>
              <a:t>모든 하위 요소에 </a:t>
            </a:r>
            <a:r>
              <a:rPr lang="ko-KR" altLang="en-US" sz="1400">
                <a:latin typeface="+mn-ea"/>
              </a:rPr>
              <a:t>스타일이 적용된다</a:t>
            </a:r>
            <a:r>
              <a:rPr lang="en-US" altLang="ko-KR" sz="1400">
                <a:latin typeface="+mn-ea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자식 요소뿐만 아니라 손자 요소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손자의 손자 요소 등 모든 하위 요소까지 적용</a:t>
            </a:r>
            <a:endParaRPr lang="en-US" altLang="ko-KR" sz="14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하위 선택자를 정의할 때는 상위 요소와 하위 요소를 나란히 쓴다</a:t>
            </a:r>
            <a:r>
              <a:rPr lang="en-US" altLang="ko-KR" sz="1400">
                <a:latin typeface="+mn-ea"/>
              </a:rPr>
              <a:t>. 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E1C9758-9A9D-7D0C-03C7-00CABE57924C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A18F8C8-812C-EED2-5CDB-AAC0CEE47C3F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79264D-7D9E-A73D-EC2B-C1BB7BD2A68F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3841357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848" y="162573"/>
            <a:ext cx="11731757" cy="652027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89389" y="1138515"/>
            <a:ext cx="4762500" cy="215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&lt;HTML&gt;</a:t>
            </a:r>
            <a:endParaRPr sz="20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&lt;HEAD&gt;</a:t>
            </a:r>
            <a:endParaRPr sz="20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1F5F"/>
                </a:solidFill>
                <a:latin typeface="한컴산뜻돋움"/>
                <a:cs typeface="한컴산뜻돋움"/>
              </a:rPr>
              <a:t>&lt;TITLE&gt;</a:t>
            </a:r>
            <a:r>
              <a:rPr sz="2000" spc="-114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540" dirty="0">
                <a:solidFill>
                  <a:srgbClr val="001F5F"/>
                </a:solidFill>
                <a:latin typeface="휴먼아미체"/>
                <a:cs typeface="휴먼아미체"/>
              </a:rPr>
              <a:t>선택</a:t>
            </a:r>
            <a:r>
              <a:rPr sz="2000" spc="-360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000" spc="750" dirty="0">
                <a:solidFill>
                  <a:srgbClr val="001F5F"/>
                </a:solidFill>
                <a:latin typeface="휴먼아미체"/>
                <a:cs typeface="휴먼아미체"/>
              </a:rPr>
              <a:t>범주</a:t>
            </a:r>
            <a:r>
              <a:rPr sz="2000" spc="-35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000" spc="680" dirty="0">
                <a:solidFill>
                  <a:srgbClr val="001F5F"/>
                </a:solidFill>
                <a:latin typeface="휴먼아미체"/>
                <a:cs typeface="휴먼아미체"/>
              </a:rPr>
              <a:t>스타일</a:t>
            </a:r>
            <a:r>
              <a:rPr sz="2000" spc="-33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000" dirty="0">
                <a:solidFill>
                  <a:srgbClr val="001F5F"/>
                </a:solidFill>
                <a:latin typeface="한컴산뜻돋움"/>
                <a:cs typeface="한컴산뜻돋움"/>
              </a:rPr>
              <a:t>&lt;/TITLE&gt;</a:t>
            </a:r>
            <a:r>
              <a:rPr sz="2000" spc="-114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&lt;STYLE&gt;</a:t>
            </a:r>
            <a:endParaRPr sz="20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FF2020"/>
                </a:solidFill>
                <a:latin typeface="한컴산뜻돋움"/>
                <a:cs typeface="한컴산뜻돋움"/>
              </a:rPr>
              <a:t>P</a:t>
            </a:r>
            <a:r>
              <a:rPr sz="2000" spc="-110" dirty="0">
                <a:solidFill>
                  <a:srgbClr val="FF2020"/>
                </a:solidFill>
                <a:latin typeface="한컴산뜻돋움"/>
                <a:cs typeface="한컴산뜻돋움"/>
              </a:rPr>
              <a:t> </a:t>
            </a:r>
            <a:r>
              <a:rPr sz="2000" spc="-10" dirty="0">
                <a:solidFill>
                  <a:srgbClr val="FF2020"/>
                </a:solidFill>
                <a:latin typeface="한컴산뜻돋움"/>
                <a:cs typeface="한컴산뜻돋움"/>
              </a:rPr>
              <a:t>{color:blue}</a:t>
            </a:r>
            <a:endParaRPr sz="20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FF2020"/>
                </a:solidFill>
                <a:latin typeface="한컴산뜻돋움"/>
                <a:cs typeface="한컴산뜻돋움"/>
              </a:rPr>
              <a:t>P</a:t>
            </a:r>
            <a:r>
              <a:rPr sz="2000" spc="-95" dirty="0">
                <a:solidFill>
                  <a:srgbClr val="FF2020"/>
                </a:solidFill>
                <a:latin typeface="한컴산뜻돋움"/>
                <a:cs typeface="한컴산뜻돋움"/>
              </a:rPr>
              <a:t> </a:t>
            </a:r>
            <a:r>
              <a:rPr sz="2000" dirty="0">
                <a:solidFill>
                  <a:srgbClr val="FF2020"/>
                </a:solidFill>
                <a:latin typeface="한컴산뜻돋움"/>
                <a:cs typeface="한컴산뜻돋움"/>
              </a:rPr>
              <a:t>em</a:t>
            </a:r>
            <a:r>
              <a:rPr sz="2000" spc="-60" dirty="0">
                <a:solidFill>
                  <a:srgbClr val="FF2020"/>
                </a:solidFill>
                <a:latin typeface="한컴산뜻돋움"/>
                <a:cs typeface="한컴산뜻돋움"/>
              </a:rPr>
              <a:t> </a:t>
            </a:r>
            <a:r>
              <a:rPr sz="2000" spc="-10" dirty="0">
                <a:solidFill>
                  <a:srgbClr val="FF2020"/>
                </a:solidFill>
                <a:latin typeface="한컴산뜻돋움"/>
                <a:cs typeface="한컴산뜻돋움"/>
              </a:rPr>
              <a:t>{font-size:30px;color:red}</a:t>
            </a:r>
            <a:endParaRPr sz="20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&lt;/STYLE&gt;</a:t>
            </a:r>
            <a:endParaRPr sz="20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&lt;/HEAD&gt;</a:t>
            </a:r>
            <a:endParaRPr sz="2000">
              <a:latin typeface="한컴산뜻돋움"/>
              <a:cs typeface="한컴산뜻돋움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9389" y="3576915"/>
            <a:ext cx="6588759" cy="307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001F5F"/>
                </a:solidFill>
                <a:latin typeface="한컴산뜻돋움"/>
                <a:cs typeface="한컴산뜻돋움"/>
              </a:rPr>
              <a:t>&lt;BODY</a:t>
            </a:r>
            <a:r>
              <a:rPr sz="2000" spc="-9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style=background-color:#87e5eb&gt;</a:t>
            </a:r>
            <a:endParaRPr sz="20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000" spc="310" dirty="0">
                <a:solidFill>
                  <a:srgbClr val="001F5F"/>
                </a:solidFill>
                <a:latin typeface="한컴산뜻돋움"/>
                <a:cs typeface="한컴산뜻돋움"/>
              </a:rPr>
              <a:t>&lt;H1&gt;</a:t>
            </a:r>
            <a:r>
              <a:rPr sz="2000" spc="310" dirty="0">
                <a:solidFill>
                  <a:srgbClr val="001F5F"/>
                </a:solidFill>
                <a:latin typeface="휴먼아미체"/>
                <a:cs typeface="휴먼아미체"/>
              </a:rPr>
              <a:t>하드웨어</a:t>
            </a:r>
            <a:r>
              <a:rPr sz="2000" spc="-38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000" spc="200" dirty="0">
                <a:solidFill>
                  <a:srgbClr val="001F5F"/>
                </a:solidFill>
                <a:latin typeface="휴먼아미체"/>
                <a:cs typeface="휴먼아미체"/>
              </a:rPr>
              <a:t>리뷰</a:t>
            </a:r>
            <a:r>
              <a:rPr sz="2000" spc="200" dirty="0">
                <a:solidFill>
                  <a:srgbClr val="001F5F"/>
                </a:solidFill>
                <a:latin typeface="한컴산뜻돋움"/>
                <a:cs typeface="한컴산뜻돋움"/>
              </a:rPr>
              <a:t>&lt;/H1&gt;</a:t>
            </a:r>
            <a:endParaRPr sz="20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1F5F"/>
                </a:solidFill>
                <a:latin typeface="한컴산뜻돋움"/>
                <a:cs typeface="한컴산뜻돋움"/>
              </a:rPr>
              <a:t>&lt;HR</a:t>
            </a:r>
            <a:r>
              <a:rPr sz="2000" spc="-12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align="left"</a:t>
            </a:r>
            <a:r>
              <a:rPr sz="2000" spc="-6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dirty="0">
                <a:solidFill>
                  <a:srgbClr val="001F5F"/>
                </a:solidFill>
                <a:latin typeface="한컴산뜻돋움"/>
                <a:cs typeface="한컴산뜻돋움"/>
              </a:rPr>
              <a:t>width="300"</a:t>
            </a:r>
            <a:r>
              <a:rPr sz="2000" spc="-6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size="1"&gt;</a:t>
            </a:r>
            <a:endParaRPr sz="20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000" spc="330" dirty="0">
                <a:solidFill>
                  <a:srgbClr val="FF2020"/>
                </a:solidFill>
                <a:latin typeface="한컴산뜻돋움"/>
                <a:cs typeface="한컴산뜻돋움"/>
              </a:rPr>
              <a:t>&lt;P&gt;</a:t>
            </a:r>
            <a:r>
              <a:rPr sz="2000" spc="330" dirty="0">
                <a:solidFill>
                  <a:srgbClr val="001F5F"/>
                </a:solidFill>
                <a:latin typeface="한컴산뜻돋움"/>
                <a:cs typeface="한컴산뜻돋움"/>
              </a:rPr>
              <a:t>IT</a:t>
            </a:r>
            <a:r>
              <a:rPr sz="2000" spc="330" dirty="0">
                <a:solidFill>
                  <a:srgbClr val="001F5F"/>
                </a:solidFill>
                <a:latin typeface="휴먼아미체"/>
                <a:cs typeface="휴먼아미체"/>
              </a:rPr>
              <a:t>제품으로</a:t>
            </a:r>
            <a:r>
              <a:rPr sz="2000" spc="-370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000" spc="750" dirty="0">
                <a:solidFill>
                  <a:srgbClr val="001F5F"/>
                </a:solidFill>
                <a:latin typeface="휴먼아미체"/>
                <a:cs typeface="휴먼아미체"/>
              </a:rPr>
              <a:t>최근</a:t>
            </a:r>
            <a:r>
              <a:rPr sz="2000" spc="-30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000" spc="-20" dirty="0">
                <a:solidFill>
                  <a:srgbClr val="FF2020"/>
                </a:solidFill>
                <a:latin typeface="한컴산뜻돋움"/>
                <a:cs typeface="한컴산뜻돋움"/>
              </a:rPr>
              <a:t>&lt;em&gt;</a:t>
            </a:r>
            <a:r>
              <a:rPr sz="20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'Wearable</a:t>
            </a:r>
            <a:r>
              <a:rPr sz="2000" spc="-7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Computer'</a:t>
            </a:r>
            <a:r>
              <a:rPr sz="2000" spc="-10" dirty="0">
                <a:solidFill>
                  <a:srgbClr val="FF2020"/>
                </a:solidFill>
                <a:latin typeface="한컴산뜻돋움"/>
                <a:cs typeface="한컴산뜻돋움"/>
              </a:rPr>
              <a:t>&lt;/em&gt;</a:t>
            </a:r>
            <a:r>
              <a:rPr sz="2000" spc="-10" dirty="0">
                <a:solidFill>
                  <a:srgbClr val="001F5F"/>
                </a:solidFill>
                <a:latin typeface="휴먼아미체"/>
                <a:cs typeface="휴먼아미체"/>
              </a:rPr>
              <a:t>가</a:t>
            </a:r>
            <a:r>
              <a:rPr sz="2000" spc="-10" dirty="0">
                <a:solidFill>
                  <a:srgbClr val="FF2020"/>
                </a:solidFill>
                <a:latin typeface="한컴산뜻돋움"/>
                <a:cs typeface="한컴산뜻돋움"/>
              </a:rPr>
              <a:t>&lt;/P&gt;</a:t>
            </a:r>
            <a:endParaRPr sz="20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000" spc="445" dirty="0">
                <a:solidFill>
                  <a:srgbClr val="001F5F"/>
                </a:solidFill>
                <a:latin typeface="한컴산뜻돋움"/>
                <a:cs typeface="한컴산뜻돋움"/>
              </a:rPr>
              <a:t>&lt;P&gt;</a:t>
            </a:r>
            <a:r>
              <a:rPr sz="2000" spc="445" dirty="0">
                <a:solidFill>
                  <a:srgbClr val="001F5F"/>
                </a:solidFill>
                <a:latin typeface="휴먼아미체"/>
                <a:cs typeface="휴먼아미체"/>
              </a:rPr>
              <a:t>주목받고</a:t>
            </a:r>
            <a:r>
              <a:rPr sz="2000" spc="-37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000" spc="530" dirty="0">
                <a:solidFill>
                  <a:srgbClr val="001F5F"/>
                </a:solidFill>
                <a:latin typeface="휴먼아미체"/>
                <a:cs typeface="휴먼아미체"/>
              </a:rPr>
              <a:t>있으며</a:t>
            </a:r>
            <a:r>
              <a:rPr sz="2000" spc="530" dirty="0">
                <a:solidFill>
                  <a:srgbClr val="001F5F"/>
                </a:solidFill>
                <a:latin typeface="한컴산뜻돋움"/>
                <a:cs typeface="한컴산뜻돋움"/>
              </a:rPr>
              <a:t>,</a:t>
            </a:r>
            <a:r>
              <a:rPr sz="2000" spc="-5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860" dirty="0">
                <a:solidFill>
                  <a:srgbClr val="001F5F"/>
                </a:solidFill>
                <a:latin typeface="휴먼아미체"/>
                <a:cs typeface="휴먼아미체"/>
              </a:rPr>
              <a:t>그</a:t>
            </a:r>
            <a:r>
              <a:rPr sz="2000" spc="-350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000" spc="695" dirty="0">
                <a:solidFill>
                  <a:srgbClr val="001F5F"/>
                </a:solidFill>
                <a:latin typeface="휴먼아미체"/>
                <a:cs typeface="휴먼아미체"/>
              </a:rPr>
              <a:t>중에서도</a:t>
            </a:r>
            <a:r>
              <a:rPr sz="2000" spc="-33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000" spc="500" dirty="0">
                <a:solidFill>
                  <a:srgbClr val="001F5F"/>
                </a:solidFill>
                <a:latin typeface="휴먼아미체"/>
                <a:cs typeface="휴먼아미체"/>
              </a:rPr>
              <a:t>소니</a:t>
            </a:r>
            <a:r>
              <a:rPr sz="2000" spc="500" dirty="0">
                <a:solidFill>
                  <a:srgbClr val="001F5F"/>
                </a:solidFill>
                <a:latin typeface="한컴산뜻돋움"/>
                <a:cs typeface="한컴산뜻돋움"/>
              </a:rPr>
              <a:t>,</a:t>
            </a:r>
            <a:r>
              <a:rPr sz="2000" spc="-5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175" dirty="0">
                <a:solidFill>
                  <a:srgbClr val="001F5F"/>
                </a:solidFill>
                <a:latin typeface="휴먼아미체"/>
                <a:cs typeface="휴먼아미체"/>
              </a:rPr>
              <a:t>애플</a:t>
            </a:r>
            <a:r>
              <a:rPr sz="2000" spc="175" dirty="0">
                <a:solidFill>
                  <a:srgbClr val="001F5F"/>
                </a:solidFill>
                <a:latin typeface="한컴산뜻돋움"/>
                <a:cs typeface="한컴산뜻돋움"/>
              </a:rPr>
              <a:t>,&lt;/P&gt;</a:t>
            </a:r>
            <a:endParaRPr sz="20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000" spc="495" dirty="0">
                <a:solidFill>
                  <a:srgbClr val="001F5F"/>
                </a:solidFill>
                <a:latin typeface="한컴산뜻돋움"/>
                <a:cs typeface="한컴산뜻돋움"/>
              </a:rPr>
              <a:t>&lt;P&gt;</a:t>
            </a:r>
            <a:r>
              <a:rPr sz="2000" spc="495" dirty="0">
                <a:solidFill>
                  <a:srgbClr val="001F5F"/>
                </a:solidFill>
                <a:latin typeface="휴먼아미체"/>
                <a:cs typeface="휴먼아미체"/>
              </a:rPr>
              <a:t>마이크로소프트</a:t>
            </a:r>
            <a:r>
              <a:rPr sz="2000" spc="495" dirty="0">
                <a:solidFill>
                  <a:srgbClr val="001F5F"/>
                </a:solidFill>
                <a:latin typeface="한컴산뜻돋움"/>
                <a:cs typeface="한컴산뜻돋움"/>
              </a:rPr>
              <a:t>,</a:t>
            </a:r>
            <a:r>
              <a:rPr sz="2000" spc="-6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860" dirty="0">
                <a:solidFill>
                  <a:srgbClr val="001F5F"/>
                </a:solidFill>
                <a:latin typeface="휴먼아미체"/>
                <a:cs typeface="휴먼아미체"/>
              </a:rPr>
              <a:t>구글</a:t>
            </a:r>
            <a:r>
              <a:rPr sz="2000" spc="-360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000" spc="860" dirty="0">
                <a:solidFill>
                  <a:srgbClr val="001F5F"/>
                </a:solidFill>
                <a:latin typeface="휴먼아미체"/>
                <a:cs typeface="휴먼아미체"/>
              </a:rPr>
              <a:t>등</a:t>
            </a:r>
            <a:r>
              <a:rPr sz="2000" spc="-35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000" spc="705" dirty="0">
                <a:solidFill>
                  <a:srgbClr val="001F5F"/>
                </a:solidFill>
                <a:latin typeface="휴먼아미체"/>
                <a:cs typeface="휴먼아미체"/>
              </a:rPr>
              <a:t>많은</a:t>
            </a:r>
            <a:r>
              <a:rPr sz="2000" spc="-360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000" spc="375" dirty="0">
                <a:solidFill>
                  <a:srgbClr val="001F5F"/>
                </a:solidFill>
                <a:latin typeface="휴먼아미체"/>
                <a:cs typeface="휴먼아미체"/>
              </a:rPr>
              <a:t>제조업체들이</a:t>
            </a:r>
            <a:r>
              <a:rPr sz="2000" spc="375" dirty="0">
                <a:solidFill>
                  <a:srgbClr val="001F5F"/>
                </a:solidFill>
                <a:latin typeface="한컴산뜻돋움"/>
                <a:cs typeface="한컴산뜻돋움"/>
              </a:rPr>
              <a:t>&lt;/P&gt;</a:t>
            </a:r>
            <a:endParaRPr sz="20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1F5F"/>
                </a:solidFill>
                <a:latin typeface="한컴산뜻돋움"/>
                <a:cs typeface="한컴산뜻돋움"/>
              </a:rPr>
              <a:t>&lt;P&gt;'Smart</a:t>
            </a:r>
            <a:r>
              <a:rPr sz="2000" spc="-9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140" dirty="0">
                <a:solidFill>
                  <a:srgbClr val="001F5F"/>
                </a:solidFill>
                <a:latin typeface="한컴산뜻돋움"/>
                <a:cs typeface="한컴산뜻돋움"/>
              </a:rPr>
              <a:t>Watch'</a:t>
            </a:r>
            <a:r>
              <a:rPr sz="2000" spc="140" dirty="0">
                <a:solidFill>
                  <a:srgbClr val="001F5F"/>
                </a:solidFill>
                <a:latin typeface="휴먼아미체"/>
                <a:cs typeface="휴먼아미체"/>
              </a:rPr>
              <a:t>개발에</a:t>
            </a:r>
            <a:r>
              <a:rPr sz="2000" spc="-340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000" spc="620" dirty="0">
                <a:solidFill>
                  <a:srgbClr val="001F5F"/>
                </a:solidFill>
                <a:latin typeface="휴먼아미체"/>
                <a:cs typeface="휴먼아미체"/>
              </a:rPr>
              <a:t>매진하고</a:t>
            </a:r>
            <a:r>
              <a:rPr sz="2000" spc="-32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000" spc="160" dirty="0">
                <a:solidFill>
                  <a:srgbClr val="001F5F"/>
                </a:solidFill>
                <a:latin typeface="휴먼아미체"/>
                <a:cs typeface="휴먼아미체"/>
              </a:rPr>
              <a:t>있다</a:t>
            </a:r>
            <a:r>
              <a:rPr sz="2000" spc="160" dirty="0">
                <a:solidFill>
                  <a:srgbClr val="001F5F"/>
                </a:solidFill>
                <a:latin typeface="한컴산뜻돋움"/>
                <a:cs typeface="한컴산뜻돋움"/>
              </a:rPr>
              <a:t>.&lt;/P&gt;</a:t>
            </a:r>
            <a:endParaRPr sz="20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FF2020"/>
                </a:solidFill>
                <a:latin typeface="한컴산뜻돋움"/>
                <a:cs typeface="한컴산뜻돋움"/>
              </a:rPr>
              <a:t>&lt;em&gt;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-</a:t>
            </a:r>
            <a:r>
              <a:rPr sz="2000" spc="540" dirty="0">
                <a:solidFill>
                  <a:srgbClr val="001F5F"/>
                </a:solidFill>
                <a:latin typeface="휴먼아미체"/>
                <a:cs typeface="휴먼아미체"/>
              </a:rPr>
              <a:t>케이벤치</a:t>
            </a:r>
            <a:r>
              <a:rPr sz="2000" spc="-330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000" spc="390" dirty="0">
                <a:solidFill>
                  <a:srgbClr val="001F5F"/>
                </a:solidFill>
                <a:latin typeface="휴먼아미체"/>
                <a:cs typeface="휴먼아미체"/>
              </a:rPr>
              <a:t>기사</a:t>
            </a:r>
            <a:r>
              <a:rPr sz="2000" spc="390" dirty="0">
                <a:solidFill>
                  <a:srgbClr val="001F5F"/>
                </a:solidFill>
                <a:latin typeface="한컴산뜻돋움"/>
                <a:cs typeface="한컴산뜻돋움"/>
              </a:rPr>
              <a:t>-</a:t>
            </a:r>
            <a:r>
              <a:rPr sz="2000" spc="-20" dirty="0">
                <a:solidFill>
                  <a:srgbClr val="FF2020"/>
                </a:solidFill>
                <a:latin typeface="한컴산뜻돋움"/>
                <a:cs typeface="한컴산뜻돋움"/>
              </a:rPr>
              <a:t>&lt;/em&gt;</a:t>
            </a:r>
            <a:endParaRPr sz="20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&lt;/BODY&gt;</a:t>
            </a:r>
            <a:endParaRPr sz="20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&lt;/HTML&gt;</a:t>
            </a:r>
            <a:endParaRPr sz="2000">
              <a:latin typeface="한컴산뜻돋움"/>
              <a:cs typeface="한컴산뜻돋움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584733" y="1385036"/>
            <a:ext cx="4632960" cy="2701925"/>
            <a:chOff x="6584733" y="1385036"/>
            <a:chExt cx="4632960" cy="270192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13308" y="1413611"/>
              <a:ext cx="4575594" cy="231386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599021" y="1399324"/>
              <a:ext cx="4604385" cy="2342515"/>
            </a:xfrm>
            <a:custGeom>
              <a:avLst/>
              <a:gdLst/>
              <a:ahLst/>
              <a:cxnLst/>
              <a:rect l="l" t="t" r="r" b="b"/>
              <a:pathLst>
                <a:path w="4604384" h="2342515">
                  <a:moveTo>
                    <a:pt x="0" y="0"/>
                  </a:moveTo>
                  <a:lnTo>
                    <a:pt x="4604169" y="0"/>
                  </a:lnTo>
                  <a:lnTo>
                    <a:pt x="4604169" y="2342451"/>
                  </a:lnTo>
                  <a:lnTo>
                    <a:pt x="0" y="2342451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13308" y="3753732"/>
              <a:ext cx="4499381" cy="332632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776505" y="1151215"/>
            <a:ext cx="1423035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50" spc="26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6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-24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5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400" dirty="0">
                <a:solidFill>
                  <a:srgbClr val="585858"/>
                </a:solidFill>
                <a:latin typeface="휴먼아미체"/>
                <a:cs typeface="휴먼아미체"/>
              </a:rPr>
              <a:t>교수자</a:t>
            </a:r>
            <a:r>
              <a:rPr sz="1050" spc="-21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229" dirty="0">
                <a:solidFill>
                  <a:srgbClr val="585858"/>
                </a:solidFill>
                <a:latin typeface="휴먼아미체"/>
                <a:cs typeface="휴먼아미체"/>
              </a:rPr>
              <a:t>자체제작</a:t>
            </a:r>
            <a:endParaRPr sz="1050">
              <a:latin typeface="휴먼아미체"/>
              <a:cs typeface="휴먼아미체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22769" y="1146327"/>
            <a:ext cx="219425" cy="2194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585FB4-6AB5-E2CD-889B-69211E0D2A39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 범주 스타일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F27E47-5427-5E15-22BB-1AA6260D7FFE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연결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선택자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ADF887-B47E-E386-ED72-42A43571ED10}"/>
              </a:ext>
            </a:extLst>
          </p:cNvPr>
          <p:cNvSpPr txBox="1"/>
          <p:nvPr/>
        </p:nvSpPr>
        <p:spPr>
          <a:xfrm>
            <a:off x="746620" y="1225914"/>
            <a:ext cx="2751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하위 선택자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6DBD15B-1912-2568-1586-EF1D0C8CE0FF}"/>
              </a:ext>
            </a:extLst>
          </p:cNvPr>
          <p:cNvSpPr/>
          <p:nvPr/>
        </p:nvSpPr>
        <p:spPr>
          <a:xfrm>
            <a:off x="746620" y="1766294"/>
            <a:ext cx="442938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#container ul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border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1px dotted blue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}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section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=”container”&gt;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header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예약 방법 및 요금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header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lang="ko-KR" altLang="en-US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요안도라에 예약하려면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?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lang="ko-KR" altLang="en-US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예약 방법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  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직접 통화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  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문자 남기기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  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요금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  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인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40,000</a:t>
            </a:r>
            <a:r>
              <a:rPr lang="ko-KR" altLang="en-US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원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  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ko-KR" altLang="en-US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인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60,000</a:t>
            </a:r>
            <a:r>
              <a:rPr lang="ko-KR" altLang="en-US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원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  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ko-KR" altLang="en-US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인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80,000</a:t>
            </a:r>
            <a:r>
              <a:rPr lang="ko-KR" altLang="en-US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원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  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4</a:t>
            </a:r>
            <a:r>
              <a:rPr lang="ko-KR" altLang="en-US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인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100,000</a:t>
            </a:r>
            <a:r>
              <a:rPr lang="ko-KR" altLang="en-US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원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  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section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77B68E-1336-C8FD-429E-2BD9B9ABA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169" y="1218100"/>
            <a:ext cx="3344447" cy="21709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665E58-5ACE-B193-D102-1B7E9554D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859" y="3389057"/>
            <a:ext cx="4966513" cy="303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795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F27E47-5427-5E15-22BB-1AA6260D7FFE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연결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선택자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7AE65F1-29C1-4D6B-E2ED-5E4F2CF15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518" y="3482868"/>
            <a:ext cx="5205879" cy="32569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7940D1-E8BA-0668-4B0A-F14B071237E0}"/>
              </a:ext>
            </a:extLst>
          </p:cNvPr>
          <p:cNvSpPr txBox="1"/>
          <p:nvPr/>
        </p:nvSpPr>
        <p:spPr>
          <a:xfrm>
            <a:off x="746620" y="1225914"/>
            <a:ext cx="2751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자식 선택자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1A97CC-554E-186A-410F-2CDB1CB533C2}"/>
              </a:ext>
            </a:extLst>
          </p:cNvPr>
          <p:cNvSpPr/>
          <p:nvPr/>
        </p:nvSpPr>
        <p:spPr>
          <a:xfrm>
            <a:off x="746620" y="1691973"/>
            <a:ext cx="875810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자식 요소에 스타일을 적용하는 선택자</a:t>
            </a:r>
            <a:endParaRPr lang="en-US" altLang="ko-KR" sz="14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두 요소 사이에 ‘</a:t>
            </a:r>
            <a:r>
              <a:rPr lang="en-US" altLang="ko-KR" sz="1400">
                <a:latin typeface="+mn-ea"/>
              </a:rPr>
              <a:t>&gt;(</a:t>
            </a:r>
            <a:r>
              <a:rPr lang="ko-KR" altLang="en-US" sz="1400">
                <a:latin typeface="+mn-ea"/>
              </a:rPr>
              <a:t>부등호</a:t>
            </a:r>
            <a:r>
              <a:rPr lang="en-US" altLang="ko-KR" sz="1400">
                <a:latin typeface="+mn-ea"/>
              </a:rPr>
              <a:t>)’</a:t>
            </a:r>
            <a:r>
              <a:rPr lang="ko-KR" altLang="en-US" sz="1400">
                <a:latin typeface="+mn-ea"/>
              </a:rPr>
              <a:t>를 표시해 부모 요소와 자식 요소를 구분</a:t>
            </a:r>
            <a:endParaRPr lang="en-US" altLang="ko-KR" sz="140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087EBD-BD50-4B5C-FF72-0B85DC1A0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233" y="1227282"/>
            <a:ext cx="2279272" cy="3665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276DF0-C4CC-37F6-CFB1-609C8B64A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19" y="2506137"/>
            <a:ext cx="3020932" cy="1073791"/>
          </a:xfrm>
          <a:prstGeom prst="rect">
            <a:avLst/>
          </a:prstGeom>
        </p:spPr>
      </p:pic>
      <p:sp>
        <p:nvSpPr>
          <p:cNvPr id="8" name="사각형 설명선 5">
            <a:extLst>
              <a:ext uri="{FF2B5EF4-FFF2-40B4-BE49-F238E27FC236}">
                <a16:creationId xmlns:a16="http://schemas.microsoft.com/office/drawing/2014/main" id="{F700F0F9-40CA-625B-C6D3-67B45683A869}"/>
              </a:ext>
            </a:extLst>
          </p:cNvPr>
          <p:cNvSpPr/>
          <p:nvPr/>
        </p:nvSpPr>
        <p:spPr>
          <a:xfrm>
            <a:off x="438319" y="3824525"/>
            <a:ext cx="1902210" cy="666294"/>
          </a:xfrm>
          <a:prstGeom prst="wedgeRectCallout">
            <a:avLst>
              <a:gd name="adj1" fmla="val -12425"/>
              <a:gd name="adj2" fmla="val -8407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70C0"/>
                </a:solidFill>
              </a:rPr>
              <a:t>section </a:t>
            </a:r>
            <a:r>
              <a:rPr lang="ko-KR" altLang="en-US" sz="1100">
                <a:solidFill>
                  <a:srgbClr val="0070C0"/>
                </a:solidFill>
              </a:rPr>
              <a:t>요소 안에 포함된 </a:t>
            </a:r>
            <a:r>
              <a:rPr lang="en-US" altLang="ko-KR" sz="1100">
                <a:solidFill>
                  <a:srgbClr val="0070C0"/>
                </a:solidFill>
              </a:rPr>
              <a:t>p </a:t>
            </a:r>
            <a:r>
              <a:rPr lang="ko-KR" altLang="en-US" sz="1100">
                <a:solidFill>
                  <a:srgbClr val="0070C0"/>
                </a:solidFill>
              </a:rPr>
              <a:t>요소 중 자식 </a:t>
            </a:r>
            <a:r>
              <a:rPr lang="en-US" altLang="ko-KR" sz="1100">
                <a:solidFill>
                  <a:srgbClr val="0070C0"/>
                </a:solidFill>
              </a:rPr>
              <a:t>p </a:t>
            </a:r>
            <a:r>
              <a:rPr lang="ko-KR" altLang="en-US" sz="1100">
                <a:solidFill>
                  <a:srgbClr val="0070C0"/>
                </a:solidFill>
              </a:rPr>
              <a:t>요소에만 파란</a:t>
            </a:r>
            <a:r>
              <a:rPr lang="en-US" altLang="ko-KR" sz="1100">
                <a:solidFill>
                  <a:srgbClr val="0070C0"/>
                </a:solidFill>
              </a:rPr>
              <a:t>(blue) </a:t>
            </a:r>
            <a:r>
              <a:rPr lang="ko-KR" altLang="en-US" sz="1100">
                <a:solidFill>
                  <a:srgbClr val="0070C0"/>
                </a:solidFill>
              </a:rPr>
              <a:t>글자 색 적용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476390C-4464-9DBD-015F-6E74248C90BB}"/>
              </a:ext>
            </a:extLst>
          </p:cNvPr>
          <p:cNvSpPr/>
          <p:nvPr/>
        </p:nvSpPr>
        <p:spPr>
          <a:xfrm>
            <a:off x="6686025" y="986118"/>
            <a:ext cx="4429388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#container &gt; ul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border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1px dotted blue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}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section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=”container”&gt;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header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예약 방법 및 요금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header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lang="ko-KR" altLang="en-US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요안도라에 예약하려면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?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lang="ko-KR" altLang="en-US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예약 방법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 … … 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요금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 … … 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section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36B2959-B2E4-A9B7-D938-94D0E371B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0061" y="3947652"/>
            <a:ext cx="3277839" cy="2116073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4B20CF9-0328-36C9-CF64-CFD895CC8216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95659BC-B28D-7906-5DFC-E02CDBCE918B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6DC5D6-994E-D4B1-DDDE-F645B3F3BE4A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5248922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F27E47-5427-5E15-22BB-1AA6260D7FFE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연결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선택자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F8E238-070C-74AB-874B-0F9C15D0E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099" y="3541719"/>
            <a:ext cx="5567181" cy="31734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03B417-14A2-D95C-8079-B59052D2E25C}"/>
              </a:ext>
            </a:extLst>
          </p:cNvPr>
          <p:cNvSpPr txBox="1"/>
          <p:nvPr/>
        </p:nvSpPr>
        <p:spPr>
          <a:xfrm>
            <a:off x="746620" y="1225914"/>
            <a:ext cx="2751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인접 형제 선택자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2C770F2-9A2E-8622-EBE1-02FD8E24BC10}"/>
              </a:ext>
            </a:extLst>
          </p:cNvPr>
          <p:cNvSpPr/>
          <p:nvPr/>
        </p:nvSpPr>
        <p:spPr>
          <a:xfrm>
            <a:off x="746620" y="1691973"/>
            <a:ext cx="593940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같은 부모를 가진 형제 요소 중 첫 번째 동생 요소에만 스타일 적용</a:t>
            </a:r>
            <a:r>
              <a:rPr lang="en-US" altLang="ko-KR" sz="1400">
                <a:latin typeface="+mn-ea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요소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과 요소 </a:t>
            </a:r>
            <a:r>
              <a:rPr lang="en-US" altLang="ko-KR" sz="1400">
                <a:latin typeface="+mn-ea"/>
              </a:rPr>
              <a:t>2</a:t>
            </a:r>
            <a:r>
              <a:rPr lang="ko-KR" altLang="en-US" sz="1400">
                <a:latin typeface="+mn-ea"/>
              </a:rPr>
              <a:t>는 같은 레벨이면서 요소 </a:t>
            </a:r>
            <a:r>
              <a:rPr lang="en-US" altLang="ko-KR" sz="1400">
                <a:latin typeface="+mn-ea"/>
              </a:rPr>
              <a:t>1 </a:t>
            </a:r>
            <a:r>
              <a:rPr lang="ko-KR" altLang="en-US" sz="1400">
                <a:latin typeface="+mn-ea"/>
              </a:rPr>
              <a:t>이후 맨 먼저 오는 요소 </a:t>
            </a:r>
            <a:r>
              <a:rPr lang="en-US" altLang="ko-KR" sz="1400">
                <a:latin typeface="+mn-ea"/>
              </a:rPr>
              <a:t>2</a:t>
            </a:r>
            <a:r>
              <a:rPr lang="ko-KR" altLang="en-US" sz="1400">
                <a:latin typeface="+mn-ea"/>
              </a:rPr>
              <a:t>에 스타일을 적용</a:t>
            </a:r>
            <a:endParaRPr lang="en-US" altLang="ko-KR" sz="1400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855FEAA-69B5-0D8D-7084-CD8E1BB85141}"/>
              </a:ext>
            </a:extLst>
          </p:cNvPr>
          <p:cNvSpPr/>
          <p:nvPr/>
        </p:nvSpPr>
        <p:spPr>
          <a:xfrm>
            <a:off x="6686025" y="986118"/>
            <a:ext cx="44293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h1 + ul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color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blue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font-weight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bold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}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sz="1200">
              <a:solidFill>
                <a:srgbClr val="0D4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section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=”container”&gt;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TDc_SSiGothic_120_OTF"/>
                <a:ea typeface="D2Coding" panose="020B0609020101020101" pitchFamily="49" charset="-127"/>
              </a:rPr>
              <a:t>예약 방법 및 요금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TDc_SSiGothic_120_OTF"/>
                <a:ea typeface="D2Coding" panose="020B0609020101020101" pitchFamily="49" charset="-127"/>
              </a:rPr>
              <a:t>직접 통화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TDc_SSiGothic_120_OTF"/>
                <a:ea typeface="D2Coding" panose="020B0609020101020101" pitchFamily="49" charset="-127"/>
              </a:rPr>
              <a:t>문자 남기기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100">
                <a:solidFill>
                  <a:srgbClr val="000000"/>
                </a:solidFill>
                <a:latin typeface="TDc_SSiGothic_120_OTF"/>
                <a:ea typeface="D2Coding" panose="020B0609020101020101" pitchFamily="49" charset="-127"/>
              </a:rPr>
              <a:t>인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40,000</a:t>
            </a:r>
            <a:r>
              <a:rPr lang="ko-KR" altLang="en-US" sz="1100">
                <a:solidFill>
                  <a:srgbClr val="000000"/>
                </a:solidFill>
                <a:latin typeface="TDc_SSiGothic_120_OTF"/>
                <a:ea typeface="D2Coding" panose="020B0609020101020101" pitchFamily="49" charset="-127"/>
              </a:rPr>
              <a:t>원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 ……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section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67FB31-1470-9FE9-B5BE-0D6FB180F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099" y="1245607"/>
            <a:ext cx="1899015" cy="3299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F0681FB-7C7C-B8B5-7019-61071C1B8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253" y="3086843"/>
            <a:ext cx="4047691" cy="3728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254ED54-FC14-9763-E3AA-8BC32E26C3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9228" y="1225914"/>
            <a:ext cx="1873029" cy="1907208"/>
          </a:xfrm>
          <a:prstGeom prst="rect">
            <a:avLst/>
          </a:prstGeom>
        </p:spPr>
      </p:pic>
      <p:sp>
        <p:nvSpPr>
          <p:cNvPr id="10" name="사각형 설명선 5">
            <a:extLst>
              <a:ext uri="{FF2B5EF4-FFF2-40B4-BE49-F238E27FC236}">
                <a16:creationId xmlns:a16="http://schemas.microsoft.com/office/drawing/2014/main" id="{282CB7FE-9815-3B83-F053-0DF004E9213A}"/>
              </a:ext>
            </a:extLst>
          </p:cNvPr>
          <p:cNvSpPr/>
          <p:nvPr/>
        </p:nvSpPr>
        <p:spPr>
          <a:xfrm>
            <a:off x="746620" y="3790042"/>
            <a:ext cx="1493241" cy="612396"/>
          </a:xfrm>
          <a:prstGeom prst="wedgeRectCallout">
            <a:avLst>
              <a:gd name="adj1" fmla="val -17285"/>
              <a:gd name="adj2" fmla="val -9503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70C0"/>
                </a:solidFill>
              </a:rPr>
              <a:t>h1 </a:t>
            </a:r>
            <a:r>
              <a:rPr lang="ko-KR" altLang="en-US" sz="1100">
                <a:solidFill>
                  <a:srgbClr val="0070C0"/>
                </a:solidFill>
              </a:rPr>
              <a:t>요소 다음에 오는 </a:t>
            </a:r>
            <a:r>
              <a:rPr lang="en-US" altLang="ko-KR" sz="1100">
                <a:solidFill>
                  <a:srgbClr val="0070C0"/>
                </a:solidFill>
              </a:rPr>
              <a:t>p </a:t>
            </a:r>
            <a:r>
              <a:rPr lang="ko-KR" altLang="en-US" sz="1100">
                <a:solidFill>
                  <a:srgbClr val="0070C0"/>
                </a:solidFill>
              </a:rPr>
              <a:t>요소들 중 첫번째 </a:t>
            </a:r>
            <a:r>
              <a:rPr lang="en-US" altLang="ko-KR" sz="1100">
                <a:solidFill>
                  <a:srgbClr val="0070C0"/>
                </a:solidFill>
              </a:rPr>
              <a:t>p </a:t>
            </a:r>
            <a:r>
              <a:rPr lang="ko-KR" altLang="en-US" sz="1100">
                <a:solidFill>
                  <a:srgbClr val="0070C0"/>
                </a:solidFill>
              </a:rPr>
              <a:t>요소에만 밑줄적용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26D5BC8-3FB8-653B-102B-78409D2CCFD9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E7C3000-32D5-5FE1-E5CB-868032BAE11C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61F0CC-B4A0-248A-5C8A-CB152E844ACF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219479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F27E47-5427-5E15-22BB-1AA6260D7FFE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연결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선택자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FFEEDFB-BB05-DC4E-B379-83990639A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107" y="3696646"/>
            <a:ext cx="5667145" cy="28232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2E7829-5315-CDE2-41FE-E9C81E6CF360}"/>
              </a:ext>
            </a:extLst>
          </p:cNvPr>
          <p:cNvSpPr txBox="1"/>
          <p:nvPr/>
        </p:nvSpPr>
        <p:spPr>
          <a:xfrm>
            <a:off x="746620" y="1225914"/>
            <a:ext cx="2751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형제 선택자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F400EF-DB8A-0D69-F50D-D21C9FC5CF59}"/>
              </a:ext>
            </a:extLst>
          </p:cNvPr>
          <p:cNvSpPr/>
          <p:nvPr/>
        </p:nvSpPr>
        <p:spPr>
          <a:xfrm>
            <a:off x="746620" y="1691973"/>
            <a:ext cx="593940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형제 요소들에 스타일 적용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인접 형제 선택자와 다른 점은 모든 형제 요소에 다 적용된다는 것</a:t>
            </a:r>
            <a:r>
              <a:rPr lang="en-US" altLang="ko-KR" sz="1400">
                <a:latin typeface="+mn-ea"/>
              </a:rPr>
              <a:t> </a:t>
            </a:r>
          </a:p>
        </p:txBody>
      </p:sp>
      <p:sp>
        <p:nvSpPr>
          <p:cNvPr id="6" name="사각형 설명선 5">
            <a:extLst>
              <a:ext uri="{FF2B5EF4-FFF2-40B4-BE49-F238E27FC236}">
                <a16:creationId xmlns:a16="http://schemas.microsoft.com/office/drawing/2014/main" id="{E6B5159A-D390-4B1D-71D8-05CF2500FA69}"/>
              </a:ext>
            </a:extLst>
          </p:cNvPr>
          <p:cNvSpPr/>
          <p:nvPr/>
        </p:nvSpPr>
        <p:spPr>
          <a:xfrm>
            <a:off x="746621" y="3790042"/>
            <a:ext cx="2063692" cy="612396"/>
          </a:xfrm>
          <a:prstGeom prst="wedgeRectCallout">
            <a:avLst>
              <a:gd name="adj1" fmla="val -17285"/>
              <a:gd name="adj2" fmla="val -9503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rgbClr val="0070C0"/>
                </a:solidFill>
              </a:rPr>
              <a:t>h1 </a:t>
            </a:r>
            <a:r>
              <a:rPr lang="ko-KR" altLang="en-US" sz="1200">
                <a:solidFill>
                  <a:srgbClr val="0070C0"/>
                </a:solidFill>
              </a:rPr>
              <a:t>요소 다음에 오는 모든 형제 </a:t>
            </a:r>
            <a:r>
              <a:rPr lang="en-US" altLang="ko-KR" sz="1200">
                <a:solidFill>
                  <a:srgbClr val="0070C0"/>
                </a:solidFill>
              </a:rPr>
              <a:t>p </a:t>
            </a:r>
            <a:r>
              <a:rPr lang="ko-KR" altLang="en-US" sz="1200">
                <a:solidFill>
                  <a:srgbClr val="0070C0"/>
                </a:solidFill>
              </a:rPr>
              <a:t>요소에 밑줄 적용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4C966D-8DA1-384C-C66E-8AE844B0D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020" y="1279779"/>
            <a:ext cx="2001255" cy="3321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A2B0BA-F93D-3E9D-2F6E-3F7888AAC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120" y="2545760"/>
            <a:ext cx="4013957" cy="9079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FB9F0B4-EE3C-FD14-4AF1-20A338F9B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3103" y="1098958"/>
            <a:ext cx="1725589" cy="176422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6346074-D669-96DF-2FCB-6D908E58EE05}"/>
              </a:ext>
            </a:extLst>
          </p:cNvPr>
          <p:cNvSpPr/>
          <p:nvPr/>
        </p:nvSpPr>
        <p:spPr>
          <a:xfrm>
            <a:off x="6686025" y="986118"/>
            <a:ext cx="44293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h1 ~ ul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color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blue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font-weight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bold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}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sz="1200">
              <a:solidFill>
                <a:srgbClr val="0D4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section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=”container”&gt;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TDc_SSiGothic_120_OTF"/>
                <a:ea typeface="D2Coding" panose="020B0609020101020101" pitchFamily="49" charset="-127"/>
              </a:rPr>
              <a:t>예약 방법 및 요금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TDc_SSiGothic_120_OTF"/>
                <a:ea typeface="D2Coding" panose="020B0609020101020101" pitchFamily="49" charset="-127"/>
              </a:rPr>
              <a:t>직접 통화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TDc_SSiGothic_120_OTF"/>
                <a:ea typeface="D2Coding" panose="020B0609020101020101" pitchFamily="49" charset="-127"/>
              </a:rPr>
              <a:t>문자 남기기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100">
                <a:solidFill>
                  <a:srgbClr val="000000"/>
                </a:solidFill>
                <a:latin typeface="TDc_SSiGothic_120_OTF"/>
                <a:ea typeface="D2Coding" panose="020B0609020101020101" pitchFamily="49" charset="-127"/>
              </a:rPr>
              <a:t>인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40,000</a:t>
            </a:r>
            <a:r>
              <a:rPr lang="ko-KR" altLang="en-US" sz="1100">
                <a:solidFill>
                  <a:srgbClr val="000000"/>
                </a:solidFill>
                <a:latin typeface="TDc_SSiGothic_120_OTF"/>
                <a:ea typeface="D2Coding" panose="020B0609020101020101" pitchFamily="49" charset="-127"/>
              </a:rPr>
              <a:t>원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 ……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section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AFD93E1-FEC0-E5F9-C6E7-C6FA5361446A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2CC93C9-667C-9190-068A-ADD57CF3F233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D374FF-B468-4BD4-CD3F-07A233423BE1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6544475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116D2F-50EA-AE01-A526-61B4F547CB67}"/>
              </a:ext>
            </a:extLst>
          </p:cNvPr>
          <p:cNvSpPr txBox="1"/>
          <p:nvPr/>
        </p:nvSpPr>
        <p:spPr>
          <a:xfrm>
            <a:off x="306647" y="319086"/>
            <a:ext cx="90060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후손 선택자와 자손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선택자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후손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선택자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0DEC2F0-8833-6E4B-C101-2FDBA2A03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99" y="1700808"/>
            <a:ext cx="4604637" cy="44644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981A13-8B9C-ADE2-3910-C32C74223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936" y="1700808"/>
            <a:ext cx="5776954" cy="3173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BF1C29-E510-5833-13BB-948378371D95}"/>
              </a:ext>
            </a:extLst>
          </p:cNvPr>
          <p:cNvSpPr txBox="1"/>
          <p:nvPr/>
        </p:nvSpPr>
        <p:spPr>
          <a:xfrm>
            <a:off x="5748870" y="5013176"/>
            <a:ext cx="5319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#header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아래에 위치한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h1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태그에는 빨간색이 적용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#section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아래에 위치하는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h1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태그는 주황색이 적용된 사례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294FE8F-6B30-9C50-0243-9D0A9C2CEF0C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E6F332B-53A0-7CA6-C06F-6A9E12D330E8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CA06E8-6430-586D-C214-917D594B2BFA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9824993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116D2F-50EA-AE01-A526-61B4F547CB67}"/>
              </a:ext>
            </a:extLst>
          </p:cNvPr>
          <p:cNvSpPr txBox="1"/>
          <p:nvPr/>
        </p:nvSpPr>
        <p:spPr>
          <a:xfrm>
            <a:off x="306648" y="319086"/>
            <a:ext cx="101708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후손 선택자와 자손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선택자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자손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선택자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C43192-1D21-AB9B-548A-BC0A4CEDF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89" y="1772816"/>
            <a:ext cx="4464496" cy="43288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FF0465-DF32-F2B4-5235-7BE21974EDA9}"/>
              </a:ext>
            </a:extLst>
          </p:cNvPr>
          <p:cNvSpPr txBox="1"/>
          <p:nvPr/>
        </p:nvSpPr>
        <p:spPr>
          <a:xfrm>
            <a:off x="5883206" y="3675623"/>
            <a:ext cx="5737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자손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특정 태그 아래에 있는 자손을 선택할 때 사용하는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#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nav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아래에 있는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h1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태그에는 스타일 이 적용되지 않음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2D1B7B4-9C57-FAB7-B239-0506A8EF257E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03E018C-94DB-0BBA-9A68-FFB804907EE9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E7D19C-104C-60DB-FC9D-7A296E51CE8B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4021668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116D2F-50EA-AE01-A526-61B4F547CB67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동위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선택자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자손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선택자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9F97318-FC5D-B0A4-94B6-8573BBF98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065" y="1700808"/>
            <a:ext cx="4579983" cy="300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D54838-E947-D026-4958-A6D3D5EC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749" y="1700808"/>
            <a:ext cx="3849297" cy="300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368345-0550-9EBC-1E07-BA0D8883470F}"/>
              </a:ext>
            </a:extLst>
          </p:cNvPr>
          <p:cNvSpPr txBox="1"/>
          <p:nvPr/>
        </p:nvSpPr>
        <p:spPr>
          <a:xfrm>
            <a:off x="2794455" y="4941168"/>
            <a:ext cx="660309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 +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B: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바로 뒤에 위치하는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를 선택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 ~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B: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뒤에 위치하는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를 선택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좌측의 태그에서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h1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태그와 모든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h2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태그는 동위 상태에 위치함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이 때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h1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태그의 바로 뒤에 위치하는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h2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하나를 선택할 때는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+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선택자를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사용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h1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뒤에 위치하는 모든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h2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태그를 선택할 때는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~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선택자를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사용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07130F5-34F7-072A-B32B-FCEAC6912DE4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087B587-FE94-B988-A64E-C2B0092D5AD8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8F1795-8E95-B209-48BD-9B4064ADD3E2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758572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116D2F-50EA-AE01-A526-61B4F547CB67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선택자의 종류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7F4C720-47F7-63B2-97EF-0C5A27DE097E}"/>
              </a:ext>
            </a:extLst>
          </p:cNvPr>
          <p:cNvGraphicFramePr>
            <a:graphicFrameLocks noGrp="1"/>
          </p:cNvGraphicFramePr>
          <p:nvPr/>
        </p:nvGraphicFramePr>
        <p:xfrm>
          <a:off x="1239333" y="1374416"/>
          <a:ext cx="9713334" cy="422894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486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2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23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46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 형태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 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*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*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태그 선택자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태그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아이디 선택자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#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아이디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#header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클래스 선택자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클래스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.item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후손 선택자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 선택자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header h1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자손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&gt;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header &gt; h1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2021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=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값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input [type = text]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~=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값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div [data-role ~ = row]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|=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값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div [data-role| = row]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^=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값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div [data-role^ = row]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$=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값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div [data-role$ = 9]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속성*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=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값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div [data-role*= row]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9EF52D7-5246-2CF6-F9C7-49C62EBA63C7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D87E747-F7BB-7F72-8F62-66E211A32CA8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FA6B84-9D1E-28ED-CAF0-AE370295D512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7973809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2" y="2571749"/>
            <a:ext cx="3633470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2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>
                <a:solidFill>
                  <a:schemeClr val="bg1"/>
                </a:solidFill>
              </a:rPr>
              <a:t>속성선택자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529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116D2F-50EA-AE01-A526-61B4F547CB67}"/>
              </a:ext>
            </a:extLst>
          </p:cNvPr>
          <p:cNvSpPr txBox="1"/>
          <p:nvPr/>
        </p:nvSpPr>
        <p:spPr>
          <a:xfrm>
            <a:off x="306647" y="319086"/>
            <a:ext cx="77868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선택자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문자열 속성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선택자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B0F2BE8-44A0-2F21-C64F-B5E47221E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52" y="1700808"/>
            <a:ext cx="3965443" cy="40746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FD7CBE-1F2D-BEA7-5BB5-99540DFE8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864" y="1700808"/>
            <a:ext cx="6426423" cy="3454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9A08C3-4141-DAEC-45AC-F065E8A6F32B}"/>
              </a:ext>
            </a:extLst>
          </p:cNvPr>
          <p:cNvSpPr txBox="1"/>
          <p:nvPr/>
        </p:nvSpPr>
        <p:spPr>
          <a:xfrm>
            <a:off x="6630991" y="5154828"/>
            <a:ext cx="2908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latin typeface="나눔고딕" pitchFamily="50" charset="-127"/>
                <a:ea typeface="나눔고딕" pitchFamily="50" charset="-127"/>
              </a:rPr>
              <a:t>좌측의 코드를 적용해서 구현한 사례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5116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116D2F-50EA-AE01-A526-61B4F547CB67}"/>
              </a:ext>
            </a:extLst>
          </p:cNvPr>
          <p:cNvSpPr txBox="1"/>
          <p:nvPr/>
        </p:nvSpPr>
        <p:spPr>
          <a:xfrm>
            <a:off x="306648" y="319086"/>
            <a:ext cx="80481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선택자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문자열 속성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선택자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2C5ACDD-3F79-0849-8E38-8D24D7C4360C}"/>
              </a:ext>
            </a:extLst>
          </p:cNvPr>
          <p:cNvGraphicFramePr>
            <a:graphicFrameLocks noGrp="1"/>
          </p:cNvGraphicFramePr>
          <p:nvPr/>
        </p:nvGraphicFramePr>
        <p:xfrm>
          <a:off x="1775520" y="2460372"/>
          <a:ext cx="8640960" cy="236905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40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48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 형태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~ =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값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 안의 값이 특정 값을 단어로 포함하는 태그를 선택합니다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| =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값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 안의 값이 특정 값을 단어로 포함하는 태그를 선택합니다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^ =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값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 안의 값이 특정 값으로 시작하는 태그를 선택합니다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$ =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값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 안의 값이 특정 값으로 끝나는 태그를 선택합니다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 *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=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값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 안의 값이 특정 값을 포함하는 태그를 선택합니다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3293083-F6FA-C1E6-12B2-421240DDB93F}"/>
              </a:ext>
            </a:extLst>
          </p:cNvPr>
          <p:cNvSpPr txBox="1"/>
          <p:nvPr/>
        </p:nvSpPr>
        <p:spPr>
          <a:xfrm>
            <a:off x="5280712" y="5137021"/>
            <a:ext cx="1630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latin typeface="나눔고딕" pitchFamily="50" charset="-127"/>
                <a:ea typeface="나눔고딕" pitchFamily="50" charset="-127"/>
              </a:rPr>
              <a:t>문자열 속성 </a:t>
            </a:r>
            <a:r>
              <a:rPr lang="ko-KR" altLang="en-US" sz="1400" b="1" dirty="0" err="1">
                <a:latin typeface="나눔고딕" pitchFamily="50" charset="-127"/>
                <a:ea typeface="나눔고딕" pitchFamily="50" charset="-127"/>
              </a:rPr>
              <a:t>선택자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2CAED71-7B8A-E6FA-AD8C-22D4ACC8DCFC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57631D8-ADB4-9192-3338-DD9A2EF2B3F4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2251C9-23F6-B4BD-30F4-998919375AE7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4233369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116D2F-50EA-AE01-A526-61B4F547CB67}"/>
              </a:ext>
            </a:extLst>
          </p:cNvPr>
          <p:cNvSpPr txBox="1"/>
          <p:nvPr/>
        </p:nvSpPr>
        <p:spPr>
          <a:xfrm>
            <a:off x="306647" y="319086"/>
            <a:ext cx="85488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선택자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기본 속성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선택자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BB4CA29-FF8F-D6A8-153D-59756A3F3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38" y="1699260"/>
            <a:ext cx="5631180" cy="17297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EA4452A-16E5-BB26-D081-3BBC37073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38" y="3283436"/>
            <a:ext cx="5631180" cy="232410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31DA7E1-B227-0A65-120F-8868A5F4A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1699260"/>
            <a:ext cx="4325149" cy="36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D50954C-F8C2-2798-BF23-B5D244EE48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846042"/>
              </p:ext>
            </p:extLst>
          </p:nvPr>
        </p:nvGraphicFramePr>
        <p:xfrm>
          <a:off x="4151784" y="4849356"/>
          <a:ext cx="7632848" cy="12565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82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9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48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 형태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속성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특정한 속성이 있는 태그를 선택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속성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=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값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] [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속성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=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값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특정한 속성 안의 값이 특정 값과 같은 문서 객체를 선택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2C3D2D3-C9BE-9D32-ACAD-954A7C90236A}"/>
              </a:ext>
            </a:extLst>
          </p:cNvPr>
          <p:cNvSpPr txBox="1"/>
          <p:nvPr/>
        </p:nvSpPr>
        <p:spPr>
          <a:xfrm>
            <a:off x="7524570" y="2132856"/>
            <a:ext cx="2908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latin typeface="나눔고딕" pitchFamily="50" charset="-127"/>
                <a:ea typeface="나눔고딕" pitchFamily="50" charset="-127"/>
              </a:rPr>
              <a:t>좌측의 코드를 적용해서 구현한 사례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00867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F27E47-5427-5E15-22BB-1AA6260D7FFE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선택자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71A1F7-F9EE-26C2-FA7E-634485024A55}"/>
              </a:ext>
            </a:extLst>
          </p:cNvPr>
          <p:cNvSpPr txBox="1"/>
          <p:nvPr/>
        </p:nvSpPr>
        <p:spPr>
          <a:xfrm>
            <a:off x="746620" y="1225914"/>
            <a:ext cx="2751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[</a:t>
            </a:r>
            <a:r>
              <a:rPr lang="ko-KR" altLang="en-US" b="1"/>
              <a:t>속성</a:t>
            </a:r>
            <a:r>
              <a:rPr lang="en-US" altLang="ko-KR" b="1"/>
              <a:t>] </a:t>
            </a:r>
            <a:r>
              <a:rPr lang="ko-KR" altLang="en-US" b="1"/>
              <a:t>선택자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BA9410-FE29-DD93-2F07-F4B21F5B648B}"/>
              </a:ext>
            </a:extLst>
          </p:cNvPr>
          <p:cNvSpPr/>
          <p:nvPr/>
        </p:nvSpPr>
        <p:spPr>
          <a:xfrm>
            <a:off x="746620" y="1691973"/>
            <a:ext cx="5939405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+mn-ea"/>
              </a:rPr>
              <a:t>지정한 속성을 가진 요소를 찾아 스타일 적용</a:t>
            </a:r>
            <a:endParaRPr lang="en-US" altLang="ko-KR" sz="140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72539A-E8FF-08D7-019A-7961554EE8F7}"/>
              </a:ext>
            </a:extLst>
          </p:cNvPr>
          <p:cNvSpPr/>
          <p:nvPr/>
        </p:nvSpPr>
        <p:spPr>
          <a:xfrm>
            <a:off x="1036242" y="2397828"/>
            <a:ext cx="442938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a[href]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background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yellow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}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sz="1200">
              <a:solidFill>
                <a:srgbClr val="0D4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body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TDc_SSiGothic_120_OTF"/>
                <a:ea typeface="D2Coding" panose="020B0609020101020101" pitchFamily="49" charset="-127"/>
              </a:rPr>
              <a:t>메인 메뉴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=”#”&gt;</a:t>
            </a:r>
            <a:r>
              <a:rPr lang="ko-KR" altLang="en-US" sz="1100">
                <a:solidFill>
                  <a:srgbClr val="000000"/>
                </a:solidFill>
                <a:latin typeface="TDc_SSiGothic_120_OTF"/>
                <a:ea typeface="D2Coding" panose="020B0609020101020101" pitchFamily="49" charset="-127"/>
              </a:rPr>
              <a:t>메뉴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=”#”&gt;</a:t>
            </a:r>
            <a:r>
              <a:rPr lang="ko-KR" altLang="en-US" sz="1100">
                <a:solidFill>
                  <a:srgbClr val="000000"/>
                </a:solidFill>
                <a:latin typeface="TDc_SSiGothic_120_OTF"/>
                <a:ea typeface="D2Coding" panose="020B0609020101020101" pitchFamily="49" charset="-127"/>
              </a:rPr>
              <a:t>메뉴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=”#”&gt;</a:t>
            </a:r>
            <a:r>
              <a:rPr lang="ko-KR" altLang="en-US" sz="1100">
                <a:solidFill>
                  <a:srgbClr val="000000"/>
                </a:solidFill>
                <a:latin typeface="TDc_SSiGothic_120_OTF"/>
                <a:ea typeface="D2Coding" panose="020B0609020101020101" pitchFamily="49" charset="-127"/>
              </a:rPr>
              <a:t>메뉴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href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=”#”&gt;</a:t>
            </a:r>
            <a:r>
              <a:rPr lang="ko-KR" altLang="en-US" sz="1100">
                <a:solidFill>
                  <a:srgbClr val="000000"/>
                </a:solidFill>
                <a:latin typeface="TDc_SSiGothic_120_OTF"/>
                <a:ea typeface="D2Coding" panose="020B0609020101020101" pitchFamily="49" charset="-127"/>
              </a:rPr>
              <a:t>메뉴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4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body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6F7A5A-FCC8-699C-C56D-E1FA89DC9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242" y="5592120"/>
            <a:ext cx="3944669" cy="387423"/>
          </a:xfrm>
          <a:prstGeom prst="rect">
            <a:avLst/>
          </a:prstGeom>
        </p:spPr>
      </p:pic>
      <p:sp>
        <p:nvSpPr>
          <p:cNvPr id="7" name="사각형 설명선 12">
            <a:extLst>
              <a:ext uri="{FF2B5EF4-FFF2-40B4-BE49-F238E27FC236}">
                <a16:creationId xmlns:a16="http://schemas.microsoft.com/office/drawing/2014/main" id="{C0EADB7F-73CE-4B57-402E-1276A9CE9EE0}"/>
              </a:ext>
            </a:extLst>
          </p:cNvPr>
          <p:cNvSpPr/>
          <p:nvPr/>
        </p:nvSpPr>
        <p:spPr>
          <a:xfrm>
            <a:off x="2558643" y="3142344"/>
            <a:ext cx="2646525" cy="478173"/>
          </a:xfrm>
          <a:prstGeom prst="wedgeRectCallout">
            <a:avLst>
              <a:gd name="adj1" fmla="val -35631"/>
              <a:gd name="adj2" fmla="val -8486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rgbClr val="0070C0"/>
                </a:solidFill>
              </a:rPr>
              <a:t>&lt;a&gt; </a:t>
            </a:r>
            <a:r>
              <a:rPr lang="ko-KR" altLang="en-US" sz="1200">
                <a:solidFill>
                  <a:srgbClr val="0070C0"/>
                </a:solidFill>
              </a:rPr>
              <a:t>태그 중 </a:t>
            </a:r>
            <a:r>
              <a:rPr lang="en-US" altLang="ko-KR" sz="1200">
                <a:solidFill>
                  <a:srgbClr val="0070C0"/>
                </a:solidFill>
              </a:rPr>
              <a:t>href</a:t>
            </a:r>
            <a:r>
              <a:rPr lang="ko-KR" altLang="en-US" sz="1200">
                <a:solidFill>
                  <a:srgbClr val="0070C0"/>
                </a:solidFill>
              </a:rPr>
              <a:t>라는 속성이 있는 요소를 찾아내 배경 색 지정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340C765-99A7-F416-C2DF-689FAE1F8CDF}"/>
              </a:ext>
            </a:extLst>
          </p:cNvPr>
          <p:cNvCxnSpPr/>
          <p:nvPr/>
        </p:nvCxnSpPr>
        <p:spPr>
          <a:xfrm>
            <a:off x="6050303" y="1122753"/>
            <a:ext cx="0" cy="516899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5B4BC66-A1B8-65BB-0DE6-78E8E17BEB5E}"/>
              </a:ext>
            </a:extLst>
          </p:cNvPr>
          <p:cNvSpPr txBox="1"/>
          <p:nvPr/>
        </p:nvSpPr>
        <p:spPr>
          <a:xfrm>
            <a:off x="6277209" y="1225914"/>
            <a:ext cx="2751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[</a:t>
            </a:r>
            <a:r>
              <a:rPr lang="ko-KR" altLang="en-US" b="1"/>
              <a:t>속성 </a:t>
            </a:r>
            <a:r>
              <a:rPr lang="en-US" altLang="ko-KR" b="1"/>
              <a:t>=  </a:t>
            </a:r>
            <a:r>
              <a:rPr lang="ko-KR" altLang="en-US" b="1"/>
              <a:t>값</a:t>
            </a:r>
            <a:r>
              <a:rPr lang="en-US" altLang="ko-KR" b="1"/>
              <a:t>] </a:t>
            </a:r>
            <a:r>
              <a:rPr lang="ko-KR" altLang="en-US" b="1"/>
              <a:t>선택자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2B8F6D-444A-96C1-9A98-E158B1307517}"/>
              </a:ext>
            </a:extLst>
          </p:cNvPr>
          <p:cNvSpPr/>
          <p:nvPr/>
        </p:nvSpPr>
        <p:spPr>
          <a:xfrm>
            <a:off x="6277210" y="1691973"/>
            <a:ext cx="507677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+mn-ea"/>
              </a:rPr>
              <a:t>주어진 속성과 속성 값이 일치하는 요소를 찾아 스타일 적용</a:t>
            </a:r>
            <a:endParaRPr lang="en-US" altLang="ko-KR" sz="1400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F9D3F1-44E7-105E-4526-427426211BEA}"/>
              </a:ext>
            </a:extLst>
          </p:cNvPr>
          <p:cNvSpPr/>
          <p:nvPr/>
        </p:nvSpPr>
        <p:spPr>
          <a:xfrm>
            <a:off x="6463918" y="2397828"/>
            <a:ext cx="572808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a[target=”_blank”]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padding-right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30px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background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url(images/newwindow.png) no-repeat center right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}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sz="1200">
              <a:solidFill>
                <a:srgbClr val="0D4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HTML5 </a:t>
            </a:r>
            <a:r>
              <a:rPr lang="ko-KR" altLang="en-US" sz="1100">
                <a:solidFill>
                  <a:srgbClr val="000000"/>
                </a:solidFill>
                <a:latin typeface="TDc_SSiGothic_120_OTF"/>
                <a:ea typeface="D2Coding" panose="020B0609020101020101" pitchFamily="49" charset="-127"/>
              </a:rPr>
              <a:t>표준안 사이트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it-IT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it-IT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it-IT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it-IT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 </a:t>
            </a:r>
            <a:r>
              <a:rPr lang="it-IT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it-IT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=”http://www.w3c.org/TR/html” </a:t>
            </a:r>
            <a:r>
              <a:rPr lang="it-IT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target</a:t>
            </a:r>
            <a:r>
              <a:rPr lang="it-IT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=”_blank”&gt;</a:t>
            </a:r>
            <a:r>
              <a:rPr lang="it-IT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HTML</a:t>
            </a:r>
            <a:r>
              <a:rPr lang="it-IT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it-IT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it-IT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it-IT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it-IT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it-IT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it-IT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it-IT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it-IT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 </a:t>
            </a:r>
            <a:r>
              <a:rPr lang="it-IT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it-IT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=”https://www.w3.org/TR/selectors”&gt;</a:t>
            </a:r>
            <a:r>
              <a:rPr lang="it-IT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CSS Selector Level 3</a:t>
            </a:r>
            <a:r>
              <a:rPr lang="it-IT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it-IT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it-IT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it-IT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it-IT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it-IT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it-IT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it-IT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it-IT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 </a:t>
            </a:r>
            <a:r>
              <a:rPr lang="it-IT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it-IT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=”https://www.w3.org/TR/css3-mediaqueries”&gt;</a:t>
            </a:r>
            <a:r>
              <a:rPr lang="ko-KR" altLang="it-IT" sz="1100">
                <a:solidFill>
                  <a:srgbClr val="000000"/>
                </a:solidFill>
                <a:latin typeface="TDc_SSiGothic_120_OTF"/>
                <a:ea typeface="D2Coding" panose="020B0609020101020101" pitchFamily="49" charset="-127"/>
              </a:rPr>
              <a:t>미디어쿼리</a:t>
            </a:r>
            <a:r>
              <a:rPr lang="it-IT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it-IT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it-IT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it-IT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it-IT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E03A810-206F-BDD6-3856-DC0B6502B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7724" y="5146673"/>
            <a:ext cx="2857886" cy="1665739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B07C7E0-D1F6-0428-7315-E4108A978AC9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995D446-D449-87B8-B75C-30C72427973E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7CA564-F2B3-4CBF-B2EE-1D5490DEFDD5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579840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F27E47-5427-5E15-22BB-1AA6260D7FFE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선택자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C754C9-920B-6408-72CE-89316658F87D}"/>
              </a:ext>
            </a:extLst>
          </p:cNvPr>
          <p:cNvSpPr txBox="1"/>
          <p:nvPr/>
        </p:nvSpPr>
        <p:spPr>
          <a:xfrm>
            <a:off x="746620" y="1225914"/>
            <a:ext cx="2751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[</a:t>
            </a:r>
            <a:r>
              <a:rPr lang="ko-KR" altLang="en-US" b="1"/>
              <a:t>속성</a:t>
            </a:r>
            <a:r>
              <a:rPr lang="en-US" altLang="ko-KR" b="1"/>
              <a:t>~=</a:t>
            </a:r>
            <a:r>
              <a:rPr lang="ko-KR" altLang="en-US" b="1"/>
              <a:t>값</a:t>
            </a:r>
            <a:r>
              <a:rPr lang="en-US" altLang="ko-KR" b="1"/>
              <a:t>] </a:t>
            </a:r>
            <a:r>
              <a:rPr lang="ko-KR" altLang="en-US" b="1"/>
              <a:t>선택자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6C2F6D8-131B-E68E-5314-D0CB8F32281C}"/>
              </a:ext>
            </a:extLst>
          </p:cNvPr>
          <p:cNvSpPr/>
          <p:nvPr/>
        </p:nvSpPr>
        <p:spPr>
          <a:xfrm>
            <a:off x="746620" y="1691973"/>
            <a:ext cx="386732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+mn-ea"/>
              </a:rPr>
              <a:t>여러 속성 값 중에 해당 값이 포함되어 있는 </a:t>
            </a:r>
            <a:br>
              <a:rPr lang="en-US" altLang="ko-KR" sz="1400">
                <a:latin typeface="+mn-ea"/>
              </a:rPr>
            </a:br>
            <a:r>
              <a:rPr lang="ko-KR" altLang="en-US" sz="1400">
                <a:latin typeface="+mn-ea"/>
              </a:rPr>
              <a:t>요소를 찾아 스타일 적용</a:t>
            </a:r>
            <a:endParaRPr lang="en-US" altLang="ko-KR" sz="140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A17634-813A-1543-04C3-1EB01F681C2C}"/>
              </a:ext>
            </a:extLst>
          </p:cNvPr>
          <p:cNvSpPr/>
          <p:nvPr/>
        </p:nvSpPr>
        <p:spPr>
          <a:xfrm>
            <a:off x="746620" y="2634378"/>
            <a:ext cx="442938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[class ~=”button”]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border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2px solid black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box-shadow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rgba(0,0,0,0.4) 5px 5px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sz="1200">
              <a:solidFill>
                <a:srgbClr val="0D4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body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=”#”&gt;</a:t>
            </a:r>
            <a:r>
              <a:rPr lang="ko-KR" altLang="en-US" sz="1100">
                <a:solidFill>
                  <a:srgbClr val="000000"/>
                </a:solidFill>
                <a:latin typeface="TDc_SSiGothic_120_OTF"/>
                <a:ea typeface="D2Coding" panose="020B0609020101020101" pitchFamily="49" charset="-127"/>
              </a:rPr>
              <a:t>메뉴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=”#”&gt;</a:t>
            </a:r>
            <a:r>
              <a:rPr lang="ko-KR" altLang="en-US" sz="1100">
                <a:solidFill>
                  <a:srgbClr val="000000"/>
                </a:solidFill>
                <a:latin typeface="TDc_SSiGothic_120_OTF"/>
                <a:ea typeface="D2Coding" panose="020B0609020101020101" pitchFamily="49" charset="-127"/>
              </a:rPr>
              <a:t>메뉴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=”#”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class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=”button” &gt;</a:t>
            </a:r>
            <a:r>
              <a:rPr lang="ko-KR" altLang="en-US" sz="1100">
                <a:solidFill>
                  <a:srgbClr val="000000"/>
                </a:solidFill>
                <a:latin typeface="TDc_SSiGothic_120_OTF"/>
                <a:ea typeface="D2Coding" panose="020B0609020101020101" pitchFamily="49" charset="-127"/>
              </a:rPr>
              <a:t>메뉴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href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=”#”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=”flat button”&gt;</a:t>
            </a:r>
            <a:r>
              <a:rPr lang="ko-KR" altLang="en-US" sz="1100">
                <a:solidFill>
                  <a:srgbClr val="000000"/>
                </a:solidFill>
                <a:latin typeface="TDc_SSiGothic_120_OTF"/>
                <a:ea typeface="D2Coding" panose="020B0609020101020101" pitchFamily="49" charset="-127"/>
              </a:rPr>
              <a:t>메뉴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4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body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" name="사각형 설명선 12">
            <a:extLst>
              <a:ext uri="{FF2B5EF4-FFF2-40B4-BE49-F238E27FC236}">
                <a16:creationId xmlns:a16="http://schemas.microsoft.com/office/drawing/2014/main" id="{47C4551C-B860-D11C-F0E0-A480ADB51B8C}"/>
              </a:ext>
            </a:extLst>
          </p:cNvPr>
          <p:cNvSpPr/>
          <p:nvPr/>
        </p:nvSpPr>
        <p:spPr>
          <a:xfrm>
            <a:off x="2304823" y="3589902"/>
            <a:ext cx="2646525" cy="478173"/>
          </a:xfrm>
          <a:prstGeom prst="wedgeRectCallout">
            <a:avLst>
              <a:gd name="adj1" fmla="val -35631"/>
              <a:gd name="adj2" fmla="val -8486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rgbClr val="0070C0"/>
                </a:solidFill>
              </a:rPr>
              <a:t>class </a:t>
            </a:r>
            <a:r>
              <a:rPr lang="ko-KR" altLang="en-US" sz="1200">
                <a:solidFill>
                  <a:srgbClr val="0070C0"/>
                </a:solidFill>
              </a:rPr>
              <a:t>속성 값에 </a:t>
            </a:r>
            <a:r>
              <a:rPr lang="en-US" altLang="ko-KR" sz="1200">
                <a:solidFill>
                  <a:srgbClr val="0070C0"/>
                </a:solidFill>
              </a:rPr>
              <a:t>button</a:t>
            </a:r>
            <a:r>
              <a:rPr lang="ko-KR" altLang="en-US" sz="1200">
                <a:solidFill>
                  <a:srgbClr val="0070C0"/>
                </a:solidFill>
              </a:rPr>
              <a:t>이 포함된 요소를 찾아내 스타일 적용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C5B4FAD-0AD7-AA68-4DFA-DFD900BD0BAE}"/>
              </a:ext>
            </a:extLst>
          </p:cNvPr>
          <p:cNvCxnSpPr/>
          <p:nvPr/>
        </p:nvCxnSpPr>
        <p:spPr>
          <a:xfrm>
            <a:off x="6050303" y="1122753"/>
            <a:ext cx="0" cy="516899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B2EAB4-FD96-D355-DDF0-CB9BA079C5E2}"/>
              </a:ext>
            </a:extLst>
          </p:cNvPr>
          <p:cNvSpPr txBox="1"/>
          <p:nvPr/>
        </p:nvSpPr>
        <p:spPr>
          <a:xfrm>
            <a:off x="6277209" y="1225914"/>
            <a:ext cx="2751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[</a:t>
            </a:r>
            <a:r>
              <a:rPr lang="ko-KR" altLang="en-US" b="1"/>
              <a:t>속성 </a:t>
            </a:r>
            <a:r>
              <a:rPr lang="en-US" altLang="ko-KR" b="1"/>
              <a:t>|=  </a:t>
            </a:r>
            <a:r>
              <a:rPr lang="ko-KR" altLang="en-US" b="1"/>
              <a:t>값</a:t>
            </a:r>
            <a:r>
              <a:rPr lang="en-US" altLang="ko-KR" b="1"/>
              <a:t>] </a:t>
            </a:r>
            <a:r>
              <a:rPr lang="ko-KR" altLang="en-US" b="1"/>
              <a:t>선택자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6F394DC-FBBC-5D62-4713-3CD79C13325F}"/>
              </a:ext>
            </a:extLst>
          </p:cNvPr>
          <p:cNvSpPr/>
          <p:nvPr/>
        </p:nvSpPr>
        <p:spPr>
          <a:xfrm>
            <a:off x="6277210" y="1691973"/>
            <a:ext cx="507677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+mn-ea"/>
              </a:rPr>
              <a:t>특정 값이 포함된 속성을 가진 요소를 찾아 스타일 적용</a:t>
            </a:r>
            <a:endParaRPr lang="en-US" altLang="ko-KR" sz="14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latin typeface="+mn-ea"/>
              </a:rPr>
              <a:t>하이픈으로 연결해 한 단어 값을 이루는 요소에도 적용</a:t>
            </a:r>
            <a:endParaRPr lang="en-US" altLang="ko-KR" sz="14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76929B-05B8-316E-71C9-D071AB1E69C9}"/>
              </a:ext>
            </a:extLst>
          </p:cNvPr>
          <p:cNvSpPr/>
          <p:nvPr/>
        </p:nvSpPr>
        <p:spPr>
          <a:xfrm>
            <a:off x="6463918" y="2397828"/>
            <a:ext cx="5728081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a[title </a:t>
            </a:r>
            <a:r>
              <a:rPr lang="en-US" altLang="ko-KR" sz="1200">
                <a:solidFill>
                  <a:srgbClr val="800000"/>
                </a:solidFill>
                <a:latin typeface="TDc_SSiGothic_140_OTF"/>
                <a:ea typeface="D2Coding" panose="020B0609020101020101" pitchFamily="49" charset="-127"/>
              </a:rPr>
              <a:t>|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=”us”]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background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url(images/us.png) no-repeat left center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padding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5px 25px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}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a[title </a:t>
            </a:r>
            <a:r>
              <a:rPr lang="en-US" altLang="ko-KR" sz="1200">
                <a:solidFill>
                  <a:srgbClr val="800000"/>
                </a:solidFill>
                <a:latin typeface="TDc_SSiGothic_140_OTF"/>
                <a:ea typeface="D2Coding" panose="020B0609020101020101" pitchFamily="49" charset="-127"/>
              </a:rPr>
              <a:t>|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=”jap”]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background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url(images/jp.png) no-repeat left center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padding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5px 25px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}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sz="1200">
              <a:solidFill>
                <a:srgbClr val="0D4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TDc_SSiGothic_120_OTF"/>
                <a:ea typeface="D2Coding" panose="020B0609020101020101" pitchFamily="49" charset="-127"/>
              </a:rPr>
              <a:t>외국어 서비스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=”#”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title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=”us”&gt;</a:t>
            </a:r>
            <a:r>
              <a:rPr lang="ko-KR" altLang="en-US" sz="1100">
                <a:solidFill>
                  <a:srgbClr val="000000"/>
                </a:solidFill>
                <a:latin typeface="TDc_SSiGothic_120_OTF"/>
                <a:ea typeface="D2Coding" panose="020B0609020101020101" pitchFamily="49" charset="-127"/>
              </a:rPr>
              <a:t>영어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=”#”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title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=”us-english”&gt;</a:t>
            </a:r>
            <a:r>
              <a:rPr lang="ko-KR" altLang="en-US" sz="1100">
                <a:solidFill>
                  <a:srgbClr val="000000"/>
                </a:solidFill>
                <a:latin typeface="TDc_SSiGothic_120_OTF"/>
                <a:ea typeface="D2Coding" panose="020B0609020101020101" pitchFamily="49" charset="-127"/>
              </a:rPr>
              <a:t>영어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=”#”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title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=”japanese”&gt;</a:t>
            </a:r>
            <a:r>
              <a:rPr lang="ko-KR" altLang="en-US" sz="1100">
                <a:solidFill>
                  <a:srgbClr val="000000"/>
                </a:solidFill>
                <a:latin typeface="TDc_SSiGothic_120_OTF"/>
                <a:ea typeface="D2Coding" panose="020B0609020101020101" pitchFamily="49" charset="-127"/>
              </a:rPr>
              <a:t>일본어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0D38931-8F5F-6404-D96B-05B488D87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57" y="5700441"/>
            <a:ext cx="3377163" cy="43002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2A2B945-86DC-E43A-88C8-A517CEA7A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814" y="5629482"/>
            <a:ext cx="4045014" cy="41180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2DF4358-6296-834D-50C8-E0F700F33931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78DFF80-E4C0-FF0C-EECD-B449C5CD6EDB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426E49-E573-6BF9-FFAD-38AD530F0922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6829662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F27E47-5427-5E15-22BB-1AA6260D7FFE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선택자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6D833A-DB9E-7E6C-79B0-2334EA29A7CD}"/>
              </a:ext>
            </a:extLst>
          </p:cNvPr>
          <p:cNvSpPr txBox="1"/>
          <p:nvPr/>
        </p:nvSpPr>
        <p:spPr>
          <a:xfrm>
            <a:off x="746620" y="1225914"/>
            <a:ext cx="2751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[</a:t>
            </a:r>
            <a:r>
              <a:rPr lang="ko-KR" altLang="en-US" b="1"/>
              <a:t>속성</a:t>
            </a:r>
            <a:r>
              <a:rPr lang="en-US" altLang="ko-KR" b="1"/>
              <a:t>^=</a:t>
            </a:r>
            <a:r>
              <a:rPr lang="ko-KR" altLang="en-US" b="1"/>
              <a:t>값</a:t>
            </a:r>
            <a:r>
              <a:rPr lang="en-US" altLang="ko-KR" b="1"/>
              <a:t>] </a:t>
            </a:r>
            <a:r>
              <a:rPr lang="ko-KR" altLang="en-US" b="1"/>
              <a:t>선택자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DADFD5-BFE2-7163-4C92-9BC8A4AE1C0F}"/>
              </a:ext>
            </a:extLst>
          </p:cNvPr>
          <p:cNvSpPr/>
          <p:nvPr/>
        </p:nvSpPr>
        <p:spPr>
          <a:xfrm>
            <a:off x="746620" y="1691973"/>
            <a:ext cx="5076777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+mn-ea"/>
              </a:rPr>
              <a:t>특정 값으로 시작하는 속성을 가진 요소를 찾아 스타일 적용</a:t>
            </a:r>
            <a:endParaRPr lang="en-US" altLang="ko-KR" sz="1400">
              <a:latin typeface="+mn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BCBAB6-E5B4-A743-0B2D-0240A8C2FFAA}"/>
              </a:ext>
            </a:extLst>
          </p:cNvPr>
          <p:cNvCxnSpPr/>
          <p:nvPr/>
        </p:nvCxnSpPr>
        <p:spPr>
          <a:xfrm>
            <a:off x="6050303" y="1122753"/>
            <a:ext cx="0" cy="516899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BFE9FD3-1EC1-1A84-11C6-059781E2D12B}"/>
              </a:ext>
            </a:extLst>
          </p:cNvPr>
          <p:cNvSpPr txBox="1"/>
          <p:nvPr/>
        </p:nvSpPr>
        <p:spPr>
          <a:xfrm>
            <a:off x="6277209" y="1225914"/>
            <a:ext cx="2751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[</a:t>
            </a:r>
            <a:r>
              <a:rPr lang="ko-KR" altLang="en-US" b="1"/>
              <a:t>속성 </a:t>
            </a:r>
            <a:r>
              <a:rPr lang="en-US" altLang="ko-KR" b="1"/>
              <a:t>$=  </a:t>
            </a:r>
            <a:r>
              <a:rPr lang="ko-KR" altLang="en-US" b="1"/>
              <a:t>값</a:t>
            </a:r>
            <a:r>
              <a:rPr lang="en-US" altLang="ko-KR" b="1"/>
              <a:t>] </a:t>
            </a:r>
            <a:r>
              <a:rPr lang="ko-KR" altLang="en-US" b="1"/>
              <a:t>선택자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4B955EA-392A-8076-0218-BC331C62AAE4}"/>
              </a:ext>
            </a:extLst>
          </p:cNvPr>
          <p:cNvSpPr/>
          <p:nvPr/>
        </p:nvSpPr>
        <p:spPr>
          <a:xfrm>
            <a:off x="6277210" y="1691973"/>
            <a:ext cx="507677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+mn-ea"/>
              </a:rPr>
              <a:t>특정 값으로 끝나는 속성을 가진 요소를 찾아 스타일 적용</a:t>
            </a:r>
            <a:endParaRPr lang="en-US" altLang="ko-KR" sz="140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59441B-7741-4394-DF32-57D20880A48C}"/>
              </a:ext>
            </a:extLst>
          </p:cNvPr>
          <p:cNvSpPr/>
          <p:nvPr/>
        </p:nvSpPr>
        <p:spPr>
          <a:xfrm>
            <a:off x="746620" y="2194386"/>
            <a:ext cx="572808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a[title ^=”eng”]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background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url(images/us.png) no-repeat left center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padding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5px 25px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}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a[title ^=”jap”]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background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url(images/jp.png) no-repeat left center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padding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5px 25px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}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a[title ^=”chin”]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background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url(images/ch.png) no-repeat left center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padding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5px 25px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}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sz="1200">
              <a:solidFill>
                <a:srgbClr val="0D4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TDc_SSiGothic_120_OTF"/>
                <a:ea typeface="D2Coding" panose="020B0609020101020101" pitchFamily="49" charset="-127"/>
              </a:rPr>
              <a:t>외국어 서비스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=”#”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title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=”english”&gt;</a:t>
            </a:r>
            <a:r>
              <a:rPr lang="ko-KR" altLang="en-US" sz="1100">
                <a:solidFill>
                  <a:srgbClr val="000000"/>
                </a:solidFill>
                <a:latin typeface="TDc_SSiGothic_120_OTF"/>
                <a:ea typeface="D2Coding" panose="020B0609020101020101" pitchFamily="49" charset="-127"/>
              </a:rPr>
              <a:t>영어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=”#”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title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=”japanese ”&gt;</a:t>
            </a:r>
            <a:r>
              <a:rPr lang="ko-KR" altLang="en-US" sz="1100">
                <a:solidFill>
                  <a:srgbClr val="000000"/>
                </a:solidFill>
                <a:latin typeface="TDc_SSiGothic_120_OTF"/>
                <a:ea typeface="D2Coding" panose="020B0609020101020101" pitchFamily="49" charset="-127"/>
              </a:rPr>
              <a:t>일본어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=”#”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title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=”chinese”&gt;</a:t>
            </a:r>
            <a:r>
              <a:rPr lang="ko-KR" altLang="en-US" sz="1100">
                <a:solidFill>
                  <a:srgbClr val="000000"/>
                </a:solidFill>
                <a:latin typeface="TDc_SSiGothic_120_OTF"/>
                <a:ea typeface="D2Coding" panose="020B0609020101020101" pitchFamily="49" charset="-127"/>
              </a:rPr>
              <a:t>중국어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0C6D0F6-DA10-FEC2-F285-B6566EBA1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281" y="5939151"/>
            <a:ext cx="3907625" cy="45110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CF62D7F-7A9E-CD3E-F0A2-58F944536072}"/>
              </a:ext>
            </a:extLst>
          </p:cNvPr>
          <p:cNvSpPr/>
          <p:nvPr/>
        </p:nvSpPr>
        <p:spPr>
          <a:xfrm>
            <a:off x="6463919" y="2194386"/>
            <a:ext cx="580078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a[href $= “hwp”]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background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url(images/hwp_icon.gif) center right no-repeat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padding-right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25px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}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a[href $= “xls”]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background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url(images/excel_icon.gif) center right no-repeat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padding-right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25px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sz="1200">
              <a:solidFill>
                <a:srgbClr val="0D4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=”intro.hwp”&gt;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hwp </a:t>
            </a:r>
            <a:r>
              <a:rPr lang="ko-KR" altLang="en-US" sz="1100">
                <a:solidFill>
                  <a:srgbClr val="000000"/>
                </a:solidFill>
                <a:latin typeface="TDc_SSiGothic_120_OTF"/>
                <a:ea typeface="D2Coding" panose="020B0609020101020101" pitchFamily="49" charset="-127"/>
              </a:rPr>
              <a:t>파일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=”intro.xls “&gt;</a:t>
            </a:r>
            <a:r>
              <a:rPr lang="ko-KR" altLang="en-US" sz="1100">
                <a:solidFill>
                  <a:srgbClr val="000000"/>
                </a:solidFill>
                <a:latin typeface="TDc_SSiGothic_120_OTF"/>
                <a:ea typeface="D2Coding" panose="020B0609020101020101" pitchFamily="49" charset="-127"/>
              </a:rPr>
              <a:t>엑셀 파일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217734F-6C2A-8170-FD3D-D6E00B1A9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599" y="4944644"/>
            <a:ext cx="2336240" cy="1332125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2AC00EB-E231-A4DA-E3F9-DAFBA62EA1EF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5074BB1-36AB-1CE5-4CC4-ECBC1EC9D2D8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589AFF-E969-4D47-1846-E14475C4E11B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8104638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F27E47-5427-5E15-22BB-1AA6260D7FFE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선택자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B34099-F345-2970-17E0-075656C7B7E8}"/>
              </a:ext>
            </a:extLst>
          </p:cNvPr>
          <p:cNvSpPr txBox="1"/>
          <p:nvPr/>
        </p:nvSpPr>
        <p:spPr>
          <a:xfrm>
            <a:off x="383611" y="1253128"/>
            <a:ext cx="2751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[</a:t>
            </a:r>
            <a:r>
              <a:rPr lang="ko-KR" altLang="en-US" b="1"/>
              <a:t>속성</a:t>
            </a:r>
            <a:r>
              <a:rPr lang="en-US" altLang="ko-KR" b="1"/>
              <a:t>*=</a:t>
            </a:r>
            <a:r>
              <a:rPr lang="ko-KR" altLang="en-US" b="1"/>
              <a:t>값</a:t>
            </a:r>
            <a:r>
              <a:rPr lang="en-US" altLang="ko-KR" b="1"/>
              <a:t>] </a:t>
            </a:r>
            <a:r>
              <a:rPr lang="ko-KR" altLang="en-US" b="1"/>
              <a:t>선택자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689D6E6-DE81-FAAB-4C32-A7ABB57D5105}"/>
              </a:ext>
            </a:extLst>
          </p:cNvPr>
          <p:cNvSpPr/>
          <p:nvPr/>
        </p:nvSpPr>
        <p:spPr>
          <a:xfrm>
            <a:off x="383611" y="1719187"/>
            <a:ext cx="507677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TDc_SSiGothic_160_OTF"/>
              </a:rPr>
              <a:t>값의 일부가 일치하는 속성을 </a:t>
            </a:r>
            <a:r>
              <a:rPr lang="ko-KR" altLang="en-US" sz="1400">
                <a:latin typeface="+mn-ea"/>
              </a:rPr>
              <a:t>가진 요소를 찾아 스타일 적용</a:t>
            </a:r>
            <a:endParaRPr lang="en-US" altLang="ko-KR" sz="1400">
              <a:latin typeface="+mn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9DF00E6-C466-D3C7-C66B-9147E776AA5B}"/>
              </a:ext>
            </a:extLst>
          </p:cNvPr>
          <p:cNvCxnSpPr/>
          <p:nvPr/>
        </p:nvCxnSpPr>
        <p:spPr>
          <a:xfrm>
            <a:off x="5687294" y="1149967"/>
            <a:ext cx="0" cy="516899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F8D526A5-4198-7A87-8A51-F2A609D7768B}"/>
              </a:ext>
            </a:extLst>
          </p:cNvPr>
          <p:cNvSpPr/>
          <p:nvPr/>
        </p:nvSpPr>
        <p:spPr>
          <a:xfrm>
            <a:off x="383611" y="2221600"/>
            <a:ext cx="572808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a[href *= “w3”]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background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blue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color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white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}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sz="1200">
              <a:solidFill>
                <a:srgbClr val="0D4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=”http://www.w3c.org/TR/html”&gt;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HTML </a:t>
            </a:r>
            <a:r>
              <a:rPr lang="ko-KR" altLang="en-US" sz="1100">
                <a:solidFill>
                  <a:srgbClr val="000000"/>
                </a:solidFill>
                <a:latin typeface="TDc_SSiGothic_120_OTF"/>
                <a:ea typeface="D2Coding" panose="020B0609020101020101" pitchFamily="49" charset="-127"/>
              </a:rPr>
              <a:t>표준안 사이트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=”http://www.webplatform.org”&gt;</a:t>
            </a:r>
            <a:r>
              <a:rPr lang="ko-KR" altLang="en-US" sz="1100">
                <a:solidFill>
                  <a:srgbClr val="000000"/>
                </a:solidFill>
                <a:latin typeface="TDc_SSiGothic_120_OTF"/>
                <a:ea typeface="D2Coding" panose="020B0609020101020101" pitchFamily="49" charset="-127"/>
              </a:rPr>
              <a:t>튜토리얼과 아티클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=”http://caniuse.com”&gt;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HTML </a:t>
            </a:r>
            <a:r>
              <a:rPr lang="ko-KR" altLang="en-US" sz="1100">
                <a:solidFill>
                  <a:srgbClr val="000000"/>
                </a:solidFill>
                <a:latin typeface="TDc_SSiGothic_120_OTF"/>
                <a:ea typeface="D2Coding" panose="020B0609020101020101" pitchFamily="49" charset="-127"/>
              </a:rPr>
              <a:t>지원 여부 체크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it-IT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it-IT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it-IT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it-IT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 </a:t>
            </a:r>
            <a:r>
              <a:rPr lang="it-IT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it-IT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=”http://www.w3c.org/TR/css3-mediaqueries”&gt;</a:t>
            </a:r>
            <a:r>
              <a:rPr lang="ko-KR" altLang="it-IT" sz="1100">
                <a:solidFill>
                  <a:srgbClr val="000000"/>
                </a:solidFill>
                <a:latin typeface="TDc_SSiGothic_120_OTF"/>
                <a:ea typeface="D2Coding" panose="020B0609020101020101" pitchFamily="49" charset="-127"/>
              </a:rPr>
              <a:t>미디어쿼리</a:t>
            </a:r>
            <a:r>
              <a:rPr lang="it-IT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it-IT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it-IT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it-IT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it-IT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BEA7D5E-7436-E943-AF88-1B4089DE8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48" y="5328376"/>
            <a:ext cx="3907625" cy="4511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436D17-0564-6F46-928E-695BE1A10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633" y="1566927"/>
            <a:ext cx="6017358" cy="398700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F86DC5A-B778-14AA-CCA5-C0EA161E8088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02B5073-6B69-7AE1-4398-F205B80505D4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29235A-725C-9B53-1953-32C8352426C2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1624943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2" y="2571749"/>
            <a:ext cx="3633470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2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>
                <a:solidFill>
                  <a:schemeClr val="bg1"/>
                </a:solidFill>
              </a:rPr>
              <a:t>가상선택자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5181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8190" y="1004661"/>
            <a:ext cx="32111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40" dirty="0" err="1">
                <a:solidFill>
                  <a:srgbClr val="00AFEF"/>
                </a:solidFill>
                <a:latin typeface="나눔고딕 ExtraBold"/>
                <a:cs typeface="나눔고딕 ExtraBold"/>
              </a:rPr>
              <a:t>컨텍스트</a:t>
            </a:r>
            <a:r>
              <a:rPr sz="2400" b="1" spc="-15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선택기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5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스타일</a:t>
            </a:r>
            <a:endParaRPr sz="2400" dirty="0">
              <a:latin typeface="나눔고딕 ExtraBold"/>
              <a:cs typeface="나눔고딕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8190" y="1712547"/>
            <a:ext cx="54514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1680" dirty="0">
                <a:solidFill>
                  <a:srgbClr val="3B4368"/>
                </a:solidFill>
                <a:latin typeface="휴먼아미체"/>
                <a:cs typeface="휴먼아미체"/>
              </a:rPr>
              <a:t>컨텍스트</a:t>
            </a:r>
            <a:r>
              <a:rPr sz="4400" spc="-780" dirty="0">
                <a:solidFill>
                  <a:srgbClr val="3B4368"/>
                </a:solidFill>
                <a:latin typeface="휴먼아미체"/>
                <a:cs typeface="휴먼아미체"/>
              </a:rPr>
              <a:t> </a:t>
            </a:r>
            <a:r>
              <a:rPr sz="4400" spc="1415" dirty="0">
                <a:solidFill>
                  <a:srgbClr val="3B4368"/>
                </a:solidFill>
                <a:latin typeface="휴먼아미체"/>
                <a:cs typeface="휴먼아미체"/>
              </a:rPr>
              <a:t>선택기</a:t>
            </a:r>
            <a:r>
              <a:rPr sz="4400" spc="-785" dirty="0">
                <a:solidFill>
                  <a:srgbClr val="3B4368"/>
                </a:solidFill>
                <a:latin typeface="휴먼아미체"/>
                <a:cs typeface="휴먼아미체"/>
              </a:rPr>
              <a:t> </a:t>
            </a:r>
            <a:r>
              <a:rPr sz="4400" spc="1630" dirty="0">
                <a:solidFill>
                  <a:srgbClr val="3B4368"/>
                </a:solidFill>
                <a:latin typeface="휴먼아미체"/>
                <a:cs typeface="휴먼아미체"/>
              </a:rPr>
              <a:t>스타일</a:t>
            </a:r>
            <a:endParaRPr sz="4400" dirty="0">
              <a:latin typeface="휴먼아미체"/>
              <a:cs typeface="휴먼아미체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4605" y="2635124"/>
            <a:ext cx="10935335" cy="4054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0"/>
              </a:spcBef>
            </a:pPr>
            <a:r>
              <a:rPr sz="2400" spc="905" dirty="0">
                <a:solidFill>
                  <a:srgbClr val="404040"/>
                </a:solidFill>
                <a:latin typeface="휴먼아미체"/>
                <a:cs typeface="휴먼아미체"/>
              </a:rPr>
              <a:t>링크</a:t>
            </a:r>
            <a:r>
              <a:rPr sz="2400" spc="-46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680" dirty="0">
                <a:solidFill>
                  <a:srgbClr val="404040"/>
                </a:solidFill>
                <a:latin typeface="휴먼아미체"/>
                <a:cs typeface="휴먼아미체"/>
              </a:rPr>
              <a:t>자체에는</a:t>
            </a:r>
            <a:r>
              <a:rPr sz="2400" spc="-46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860" dirty="0">
                <a:solidFill>
                  <a:srgbClr val="404040"/>
                </a:solidFill>
                <a:latin typeface="휴먼아미체"/>
                <a:cs typeface="휴먼아미체"/>
              </a:rPr>
              <a:t>밑줄이</a:t>
            </a:r>
            <a:r>
              <a:rPr sz="2400" spc="-44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735" dirty="0">
                <a:solidFill>
                  <a:srgbClr val="404040"/>
                </a:solidFill>
                <a:latin typeface="휴먼아미체"/>
                <a:cs typeface="휴먼아미체"/>
              </a:rPr>
              <a:t>없지만</a:t>
            </a:r>
            <a:r>
              <a:rPr sz="2400" spc="-459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905" dirty="0">
                <a:solidFill>
                  <a:srgbClr val="404040"/>
                </a:solidFill>
                <a:latin typeface="휴먼아미체"/>
                <a:cs typeface="휴먼아미체"/>
              </a:rPr>
              <a:t>링크</a:t>
            </a:r>
            <a:r>
              <a:rPr sz="2400" spc="-44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905" dirty="0">
                <a:solidFill>
                  <a:srgbClr val="404040"/>
                </a:solidFill>
                <a:latin typeface="휴먼아미체"/>
                <a:cs typeface="휴먼아미체"/>
              </a:rPr>
              <a:t>위로</a:t>
            </a:r>
            <a:r>
              <a:rPr sz="2400" spc="-46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905" dirty="0">
                <a:solidFill>
                  <a:srgbClr val="404040"/>
                </a:solidFill>
                <a:latin typeface="휴먼아미체"/>
                <a:cs typeface="휴먼아미체"/>
              </a:rPr>
              <a:t>마우스</a:t>
            </a:r>
            <a:r>
              <a:rPr sz="2400" spc="-44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860" dirty="0">
                <a:solidFill>
                  <a:srgbClr val="404040"/>
                </a:solidFill>
                <a:latin typeface="휴먼아미체"/>
                <a:cs typeface="휴먼아미체"/>
              </a:rPr>
              <a:t>커서를</a:t>
            </a:r>
            <a:r>
              <a:rPr sz="2400" spc="-459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905" dirty="0">
                <a:solidFill>
                  <a:srgbClr val="404040"/>
                </a:solidFill>
                <a:latin typeface="휴먼아미체"/>
                <a:cs typeface="휴먼아미체"/>
              </a:rPr>
              <a:t>올려놓았을</a:t>
            </a:r>
            <a:r>
              <a:rPr sz="2400" spc="-44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515" dirty="0">
                <a:solidFill>
                  <a:srgbClr val="404040"/>
                </a:solidFill>
                <a:latin typeface="휴먼아미체"/>
                <a:cs typeface="휴먼아미체"/>
              </a:rPr>
              <a:t>때</a:t>
            </a:r>
            <a:r>
              <a:rPr sz="2400" spc="-46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860" dirty="0">
                <a:solidFill>
                  <a:srgbClr val="404040"/>
                </a:solidFill>
                <a:latin typeface="휴먼아미체"/>
                <a:cs typeface="휴먼아미체"/>
              </a:rPr>
              <a:t>밑줄이</a:t>
            </a:r>
            <a:r>
              <a:rPr sz="2400" spc="-44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595" dirty="0">
                <a:solidFill>
                  <a:srgbClr val="404040"/>
                </a:solidFill>
                <a:latin typeface="휴먼아미체"/>
                <a:cs typeface="휴먼아미체"/>
              </a:rPr>
              <a:t>나타나게 </a:t>
            </a:r>
            <a:r>
              <a:rPr sz="2400" spc="850" dirty="0">
                <a:solidFill>
                  <a:srgbClr val="404040"/>
                </a:solidFill>
                <a:latin typeface="휴먼아미체"/>
                <a:cs typeface="휴먼아미체"/>
              </a:rPr>
              <a:t>하고</a:t>
            </a:r>
            <a:r>
              <a:rPr sz="2400" spc="-47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735" dirty="0">
                <a:solidFill>
                  <a:srgbClr val="404040"/>
                </a:solidFill>
                <a:latin typeface="휴먼아미체"/>
                <a:cs typeface="휴먼아미체"/>
              </a:rPr>
              <a:t>싶다면</a:t>
            </a:r>
            <a:r>
              <a:rPr sz="2400" spc="-46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dirty="0">
                <a:solidFill>
                  <a:srgbClr val="404040"/>
                </a:solidFill>
                <a:latin typeface="한컴산뜻돋움"/>
                <a:cs typeface="한컴산뜻돋움"/>
              </a:rPr>
              <a:t>a</a:t>
            </a:r>
            <a:r>
              <a:rPr sz="2400" spc="-75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sz="2400" spc="770" dirty="0">
                <a:solidFill>
                  <a:srgbClr val="404040"/>
                </a:solidFill>
                <a:latin typeface="휴먼아미체"/>
                <a:cs typeface="휴먼아미체"/>
              </a:rPr>
              <a:t>태그</a:t>
            </a:r>
            <a:r>
              <a:rPr sz="2400" spc="-47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755" dirty="0">
                <a:solidFill>
                  <a:srgbClr val="404040"/>
                </a:solidFill>
                <a:latin typeface="휴먼아미체"/>
                <a:cs typeface="휴먼아미체"/>
              </a:rPr>
              <a:t>스타일에서</a:t>
            </a:r>
            <a:r>
              <a:rPr sz="2400" spc="-46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860" dirty="0">
                <a:solidFill>
                  <a:srgbClr val="404040"/>
                </a:solidFill>
                <a:latin typeface="휴먼아미체"/>
                <a:cs typeface="휴먼아미체"/>
              </a:rPr>
              <a:t>밑줄이</a:t>
            </a:r>
            <a:r>
              <a:rPr sz="2400" spc="-44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645" dirty="0">
                <a:solidFill>
                  <a:srgbClr val="404040"/>
                </a:solidFill>
                <a:latin typeface="휴먼아미체"/>
                <a:cs typeface="휴먼아미체"/>
              </a:rPr>
              <a:t>안</a:t>
            </a:r>
            <a:r>
              <a:rPr sz="2400" spc="-44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615" dirty="0">
                <a:solidFill>
                  <a:srgbClr val="404040"/>
                </a:solidFill>
                <a:latin typeface="휴먼아미체"/>
                <a:cs typeface="휴먼아미체"/>
              </a:rPr>
              <a:t>나타나게</a:t>
            </a:r>
            <a:r>
              <a:rPr sz="2400" spc="-47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850" dirty="0">
                <a:solidFill>
                  <a:srgbClr val="404040"/>
                </a:solidFill>
                <a:latin typeface="휴먼아미체"/>
                <a:cs typeface="휴먼아미체"/>
              </a:rPr>
              <a:t>하고</a:t>
            </a:r>
            <a:r>
              <a:rPr sz="2400" spc="-44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dirty="0">
                <a:solidFill>
                  <a:srgbClr val="404040"/>
                </a:solidFill>
                <a:latin typeface="한컴산뜻돋움"/>
                <a:cs typeface="한컴산뜻돋움"/>
              </a:rPr>
              <a:t>a:hover</a:t>
            </a:r>
            <a:r>
              <a:rPr sz="2400" spc="-90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sz="2400" spc="755" dirty="0">
                <a:solidFill>
                  <a:srgbClr val="404040"/>
                </a:solidFill>
                <a:latin typeface="휴먼아미체"/>
                <a:cs typeface="휴먼아미체"/>
              </a:rPr>
              <a:t>스타일에서</a:t>
            </a:r>
            <a:r>
              <a:rPr sz="2400" spc="-46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835" dirty="0">
                <a:solidFill>
                  <a:srgbClr val="404040"/>
                </a:solidFill>
                <a:latin typeface="휴먼아미체"/>
                <a:cs typeface="휴먼아미체"/>
              </a:rPr>
              <a:t>밑줄이 </a:t>
            </a:r>
            <a:r>
              <a:rPr sz="2400" spc="615" dirty="0">
                <a:solidFill>
                  <a:srgbClr val="404040"/>
                </a:solidFill>
                <a:latin typeface="휴먼아미체"/>
                <a:cs typeface="휴먼아미체"/>
              </a:rPr>
              <a:t>나타나게</a:t>
            </a:r>
            <a:r>
              <a:rPr sz="2400" spc="-48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720" dirty="0">
                <a:solidFill>
                  <a:srgbClr val="404040"/>
                </a:solidFill>
                <a:latin typeface="휴먼아미체"/>
                <a:cs typeface="휴먼아미체"/>
              </a:rPr>
              <a:t>하면</a:t>
            </a:r>
            <a:r>
              <a:rPr sz="2400" spc="-434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480" dirty="0">
                <a:solidFill>
                  <a:srgbClr val="404040"/>
                </a:solidFill>
                <a:latin typeface="휴먼아미체"/>
                <a:cs typeface="휴먼아미체"/>
              </a:rPr>
              <a:t>된다</a:t>
            </a:r>
            <a:r>
              <a:rPr sz="2400" spc="480" dirty="0">
                <a:solidFill>
                  <a:srgbClr val="404040"/>
                </a:solidFill>
                <a:latin typeface="한컴산뜻돋움"/>
                <a:cs typeface="한컴산뜻돋움"/>
              </a:rPr>
              <a:t>.</a:t>
            </a:r>
            <a:r>
              <a:rPr sz="2400" spc="-95" dirty="0">
                <a:solidFill>
                  <a:srgbClr val="404040"/>
                </a:solidFill>
                <a:latin typeface="한컴산뜻돋움"/>
                <a:cs typeface="한컴산뜻돋움"/>
              </a:rPr>
              <a:t> </a:t>
            </a:r>
            <a:r>
              <a:rPr sz="2800" b="1" spc="235" dirty="0">
                <a:solidFill>
                  <a:srgbClr val="252525"/>
                </a:solidFill>
                <a:latin typeface="나눔고딕 ExtraBold"/>
                <a:cs typeface="나눔고딕 ExtraBold"/>
              </a:rPr>
              <a:t>밑줄</a:t>
            </a:r>
            <a:r>
              <a:rPr sz="2400" spc="235" dirty="0">
                <a:solidFill>
                  <a:srgbClr val="404040"/>
                </a:solidFill>
                <a:latin typeface="휴먼아미체"/>
                <a:cs typeface="휴먼아미체"/>
              </a:rPr>
              <a:t>을</a:t>
            </a:r>
            <a:r>
              <a:rPr sz="2400" spc="-43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815" dirty="0">
                <a:solidFill>
                  <a:srgbClr val="404040"/>
                </a:solidFill>
                <a:latin typeface="휴먼아미체"/>
                <a:cs typeface="휴먼아미체"/>
              </a:rPr>
              <a:t>표시할지</a:t>
            </a:r>
            <a:r>
              <a:rPr sz="2400" spc="-45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819" dirty="0">
                <a:solidFill>
                  <a:srgbClr val="404040"/>
                </a:solidFill>
                <a:latin typeface="휴먼아미체"/>
                <a:cs typeface="휴먼아미체"/>
              </a:rPr>
              <a:t>말지를</a:t>
            </a:r>
            <a:r>
              <a:rPr sz="2400" spc="-44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815" dirty="0">
                <a:solidFill>
                  <a:srgbClr val="404040"/>
                </a:solidFill>
                <a:latin typeface="휴먼아미체"/>
                <a:cs typeface="휴먼아미체"/>
              </a:rPr>
              <a:t>결정하는</a:t>
            </a:r>
            <a:r>
              <a:rPr sz="2400" spc="-45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860" dirty="0">
                <a:solidFill>
                  <a:srgbClr val="404040"/>
                </a:solidFill>
                <a:latin typeface="휴먼아미체"/>
                <a:cs typeface="휴먼아미체"/>
              </a:rPr>
              <a:t>속성이</a:t>
            </a:r>
            <a:r>
              <a:rPr sz="2400" spc="-434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800" b="1" spc="-10" dirty="0">
                <a:solidFill>
                  <a:srgbClr val="252525"/>
                </a:solidFill>
                <a:latin typeface="한컴산뜻돋움"/>
                <a:cs typeface="한컴산뜻돋움"/>
              </a:rPr>
              <a:t>text-</a:t>
            </a:r>
            <a:r>
              <a:rPr sz="2800" b="1" spc="165" dirty="0">
                <a:solidFill>
                  <a:srgbClr val="252525"/>
                </a:solidFill>
                <a:latin typeface="한컴산뜻돋움"/>
                <a:cs typeface="한컴산뜻돋움"/>
              </a:rPr>
              <a:t>decoration</a:t>
            </a:r>
            <a:r>
              <a:rPr sz="2400" spc="165" dirty="0">
                <a:solidFill>
                  <a:srgbClr val="404040"/>
                </a:solidFill>
                <a:latin typeface="휴먼아미체"/>
                <a:cs typeface="휴먼아미체"/>
              </a:rPr>
              <a:t>이라는 </a:t>
            </a:r>
            <a:r>
              <a:rPr sz="2400" spc="720" dirty="0">
                <a:solidFill>
                  <a:srgbClr val="404040"/>
                </a:solidFill>
                <a:latin typeface="휴먼아미체"/>
                <a:cs typeface="휴먼아미체"/>
              </a:rPr>
              <a:t>점만</a:t>
            </a:r>
            <a:r>
              <a:rPr sz="2400" spc="-46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745" dirty="0">
                <a:solidFill>
                  <a:srgbClr val="404040"/>
                </a:solidFill>
                <a:latin typeface="휴먼아미체"/>
                <a:cs typeface="휴먼아미체"/>
              </a:rPr>
              <a:t>기억하면</a:t>
            </a:r>
            <a:r>
              <a:rPr sz="2400" spc="-46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785" dirty="0">
                <a:solidFill>
                  <a:srgbClr val="404040"/>
                </a:solidFill>
                <a:latin typeface="휴먼아미체"/>
                <a:cs typeface="휴먼아미체"/>
              </a:rPr>
              <a:t>언제든지</a:t>
            </a:r>
            <a:r>
              <a:rPr sz="2400" spc="-459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805" dirty="0">
                <a:solidFill>
                  <a:srgbClr val="404040"/>
                </a:solidFill>
                <a:latin typeface="휴먼아미체"/>
                <a:cs typeface="휴먼아미체"/>
              </a:rPr>
              <a:t>자유롭게</a:t>
            </a:r>
            <a:r>
              <a:rPr sz="2400" spc="-44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944" dirty="0">
                <a:solidFill>
                  <a:srgbClr val="404040"/>
                </a:solidFill>
                <a:latin typeface="휴먼아미체"/>
                <a:cs typeface="휴먼아미체"/>
              </a:rPr>
              <a:t>밑줄을</a:t>
            </a:r>
            <a:r>
              <a:rPr sz="2400" spc="-46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780" dirty="0">
                <a:solidFill>
                  <a:srgbClr val="404040"/>
                </a:solidFill>
                <a:latin typeface="휴먼아미체"/>
                <a:cs typeface="휴먼아미체"/>
              </a:rPr>
              <a:t>표시하거나</a:t>
            </a:r>
            <a:r>
              <a:rPr sz="2400" spc="-44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690" dirty="0">
                <a:solidFill>
                  <a:srgbClr val="404040"/>
                </a:solidFill>
                <a:latin typeface="휴먼아미체"/>
                <a:cs typeface="휴먼아미체"/>
              </a:rPr>
              <a:t>나타나지</a:t>
            </a:r>
            <a:r>
              <a:rPr sz="2400" spc="-46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585" dirty="0">
                <a:solidFill>
                  <a:srgbClr val="404040"/>
                </a:solidFill>
                <a:latin typeface="휴먼아미체"/>
                <a:cs typeface="휴먼아미체"/>
              </a:rPr>
              <a:t>않게</a:t>
            </a:r>
            <a:r>
              <a:rPr sz="2400" spc="-44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645" dirty="0">
                <a:solidFill>
                  <a:srgbClr val="404040"/>
                </a:solidFill>
                <a:latin typeface="휴먼아미체"/>
                <a:cs typeface="휴먼아미체"/>
              </a:rPr>
              <a:t>할</a:t>
            </a:r>
            <a:r>
              <a:rPr sz="2400" spc="-46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1035" dirty="0">
                <a:solidFill>
                  <a:srgbClr val="404040"/>
                </a:solidFill>
                <a:latin typeface="휴먼아미체"/>
                <a:cs typeface="휴먼아미체"/>
              </a:rPr>
              <a:t>수</a:t>
            </a:r>
            <a:r>
              <a:rPr sz="2400" spc="-434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2400" spc="455" dirty="0">
                <a:solidFill>
                  <a:srgbClr val="404040"/>
                </a:solidFill>
                <a:latin typeface="휴먼아미체"/>
                <a:cs typeface="휴먼아미체"/>
              </a:rPr>
              <a:t>있다</a:t>
            </a:r>
            <a:r>
              <a:rPr sz="2400" spc="455" dirty="0">
                <a:solidFill>
                  <a:srgbClr val="404040"/>
                </a:solidFill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300" dirty="0">
              <a:latin typeface="한컴산뜻돋움"/>
              <a:cs typeface="한컴산뜻돋움"/>
            </a:endParaRPr>
          </a:p>
          <a:p>
            <a:pPr marL="1837055">
              <a:lnSpc>
                <a:spcPct val="100000"/>
              </a:lnSpc>
            </a:pPr>
            <a:r>
              <a:rPr sz="28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&lt;STYLE&gt;</a:t>
            </a:r>
            <a:endParaRPr sz="2800" dirty="0">
              <a:latin typeface="한컴산뜻돋움"/>
              <a:cs typeface="한컴산뜻돋움"/>
            </a:endParaRPr>
          </a:p>
          <a:p>
            <a:pPr marL="1837055">
              <a:lnSpc>
                <a:spcPct val="100000"/>
              </a:lnSpc>
            </a:pP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a</a:t>
            </a:r>
            <a:r>
              <a:rPr sz="2800" spc="-13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{</a:t>
            </a:r>
            <a:r>
              <a:rPr sz="2800" spc="-9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text-</a:t>
            </a:r>
            <a:r>
              <a:rPr sz="28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decoration:</a:t>
            </a:r>
            <a:r>
              <a:rPr sz="2800" spc="-114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none;</a:t>
            </a:r>
            <a:r>
              <a:rPr sz="2800" spc="-9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spc="-50" dirty="0">
                <a:solidFill>
                  <a:srgbClr val="001F5F"/>
                </a:solidFill>
                <a:latin typeface="한컴산뜻돋움"/>
                <a:cs typeface="한컴산뜻돋움"/>
              </a:rPr>
              <a:t>}</a:t>
            </a:r>
            <a:endParaRPr sz="2800" dirty="0">
              <a:latin typeface="한컴산뜻돋움"/>
              <a:cs typeface="한컴산뜻돋움"/>
            </a:endParaRPr>
          </a:p>
          <a:p>
            <a:pPr marL="1837689">
              <a:lnSpc>
                <a:spcPct val="100000"/>
              </a:lnSpc>
            </a:pPr>
            <a:r>
              <a:rPr sz="28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a:hover</a:t>
            </a:r>
            <a:r>
              <a:rPr sz="2800" spc="-12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{</a:t>
            </a:r>
            <a:r>
              <a:rPr sz="2800" spc="-10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text-</a:t>
            </a:r>
            <a:r>
              <a:rPr sz="28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decoration:</a:t>
            </a:r>
            <a:r>
              <a:rPr sz="2800" spc="-12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underline;</a:t>
            </a:r>
            <a:r>
              <a:rPr sz="2800" spc="-8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spc="-50" dirty="0">
                <a:solidFill>
                  <a:srgbClr val="001F5F"/>
                </a:solidFill>
                <a:latin typeface="한컴산뜻돋움"/>
                <a:cs typeface="한컴산뜻돋움"/>
              </a:rPr>
              <a:t>}</a:t>
            </a:r>
            <a:endParaRPr sz="2800" dirty="0">
              <a:latin typeface="한컴산뜻돋움"/>
              <a:cs typeface="한컴산뜻돋움"/>
            </a:endParaRPr>
          </a:p>
          <a:p>
            <a:pPr marL="1837689">
              <a:lnSpc>
                <a:spcPct val="100000"/>
              </a:lnSpc>
            </a:pPr>
            <a:r>
              <a:rPr sz="28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&lt;/STYLE&gt;</a:t>
            </a:r>
            <a:endParaRPr sz="2800" dirty="0">
              <a:latin typeface="한컴산뜻돋움"/>
              <a:cs typeface="한컴산뜻돋움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4DB7DE-2539-8D7F-8137-AF7270B151CD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 범주 스타일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116D2F-50EA-AE01-A526-61B4F547CB67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선택자의 종류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69998A6-09F6-0D0B-9DAE-89E19EB7CFCD}"/>
              </a:ext>
            </a:extLst>
          </p:cNvPr>
          <p:cNvGraphicFramePr>
            <a:graphicFrameLocks noGrp="1"/>
          </p:cNvGraphicFramePr>
          <p:nvPr/>
        </p:nvGraphicFramePr>
        <p:xfrm>
          <a:off x="1239333" y="1374416"/>
          <a:ext cx="9713334" cy="422894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486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2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23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46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 형태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 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02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동위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+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h1 + div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~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h1 ~ div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021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구조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first-child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li:first-child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last-child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li:last-child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nth-child(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수열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li:nth-child(2n+1)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nth-last-child(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수열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li:nth-last-child(2n+1)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first-of-type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h1:first-of-type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last-of-type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h1:last-of-type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nth-of-type(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수열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h1:nth-of-type(2n+1)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nth-last-of-type(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수열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h1:nth-last-of-type(2n+1)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202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반응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active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div:active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hover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div:hover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9AB26F9-339A-C85E-7441-1B1BE609D087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1F90DC9-CE16-6887-6E03-032BA14948EF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28656D-AB8A-A2FF-97D4-A0B75E6D1EBE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41069340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F27E47-5427-5E15-22BB-1AA6260D7FFE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가상클래스와 가상요소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F067E2-C242-C80A-62EF-B1AB71C8574B}"/>
              </a:ext>
            </a:extLst>
          </p:cNvPr>
          <p:cNvSpPr txBox="1"/>
          <p:nvPr/>
        </p:nvSpPr>
        <p:spPr>
          <a:xfrm>
            <a:off x="746620" y="1225914"/>
            <a:ext cx="507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사용자 동작에 반응하는 가상 클래스 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61B26AF-EAC3-9148-177C-C8F7B4C94080}"/>
              </a:ext>
            </a:extLst>
          </p:cNvPr>
          <p:cNvCxnSpPr/>
          <p:nvPr/>
        </p:nvCxnSpPr>
        <p:spPr>
          <a:xfrm>
            <a:off x="6050303" y="1122753"/>
            <a:ext cx="0" cy="516899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7E33C73-76F3-B874-235B-24E7AD84FF35}"/>
              </a:ext>
            </a:extLst>
          </p:cNvPr>
          <p:cNvGraphicFramePr>
            <a:graphicFrameLocks noGrp="1"/>
          </p:cNvGraphicFramePr>
          <p:nvPr/>
        </p:nvGraphicFramePr>
        <p:xfrm>
          <a:off x="746620" y="1917104"/>
          <a:ext cx="4970180" cy="2506967"/>
        </p:xfrm>
        <a:graphic>
          <a:graphicData uri="http://schemas.openxmlformats.org/drawingml/2006/table">
            <a:tbl>
              <a:tblPr firstRow="1" bandRow="1"/>
              <a:tblGrid>
                <a:gridCol w="851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88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28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표기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23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/>
                        <a:t>:link</a:t>
                      </a:r>
                      <a:endParaRPr lang="ko-KR" altLang="en-US" sz="14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4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방문하지 않은 링크에 스타일 적용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8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/>
                        <a:t>:visited</a:t>
                      </a:r>
                      <a:endParaRPr lang="ko-KR" altLang="en-US" sz="14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방문한 링크에 스타일 적용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8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/>
                        <a:t>:active</a:t>
                      </a:r>
                      <a:endParaRPr lang="ko-KR" altLang="en-US" sz="14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웹 요소를 활성화했을 때의 스타일 적용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629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/>
                        <a:t>:hover</a:t>
                      </a:r>
                      <a:endParaRPr lang="ko-KR" altLang="en-US" sz="14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웹 요소에 마우스 커서를 올려놓을 때의 스타일 적용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8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/>
                        <a:t>:focus</a:t>
                      </a:r>
                      <a:endParaRPr lang="ko-KR" altLang="en-US" sz="14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웹 요소에 초점이 맞추어졌을 때의 스타일 적용</a:t>
                      </a:r>
                      <a:endParaRPr lang="en-US" altLang="ko-KR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54295C92-AA7C-13DD-9CDF-CDEED8BFF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240" y="4928273"/>
            <a:ext cx="3871560" cy="1131687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C0B4C3AE-D5AC-74F9-C814-AFF419E14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680" y="2271303"/>
            <a:ext cx="4123809" cy="3942857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57238CE-A773-717A-CC15-6149A2A4BEC5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426C7FA-1363-21D0-7086-56EB4E8B626B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C20703-43E4-C963-5E4E-BFFAEE823543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5598885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1463" y="1026565"/>
            <a:ext cx="32111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40" dirty="0" err="1">
                <a:solidFill>
                  <a:srgbClr val="00AFEF"/>
                </a:solidFill>
                <a:latin typeface="나눔고딕 ExtraBold"/>
                <a:cs typeface="나눔고딕 ExtraBold"/>
              </a:rPr>
              <a:t>컨텍스트</a:t>
            </a:r>
            <a:r>
              <a:rPr sz="2400" b="1" spc="-15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선택기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5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스타일</a:t>
            </a:r>
            <a:endParaRPr sz="2400" dirty="0">
              <a:latin typeface="나눔고딕 ExtraBold"/>
              <a:cs typeface="나눔고딕 ExtraBold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6258" y="6229870"/>
            <a:ext cx="9348043" cy="30717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8580" y="1638300"/>
            <a:ext cx="2090419" cy="6096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06540" y="1638300"/>
            <a:ext cx="1137907" cy="609600"/>
          </a:xfrm>
          <a:prstGeom prst="rect">
            <a:avLst/>
          </a:prstGeom>
        </p:spPr>
      </p:pic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220431" y="1631950"/>
          <a:ext cx="9583419" cy="45904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694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83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451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800" b="1" spc="-10" dirty="0">
                          <a:solidFill>
                            <a:srgbClr val="FFFFFF"/>
                          </a:solidFill>
                          <a:latin typeface="나눔고딕 ExtraBold"/>
                          <a:cs typeface="나눔고딕 ExtraBold"/>
                        </a:rPr>
                        <a:t>스타일이름</a:t>
                      </a:r>
                      <a:endParaRPr sz="2800">
                        <a:latin typeface="나눔고딕 ExtraBold"/>
                        <a:cs typeface="나눔고딕 ExtraBold"/>
                      </a:endParaRPr>
                    </a:p>
                  </a:txBody>
                  <a:tcPr marL="0" marR="0" marT="2794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800" b="1" spc="-25" dirty="0">
                          <a:solidFill>
                            <a:srgbClr val="FFFFFF"/>
                          </a:solidFill>
                          <a:latin typeface="나눔고딕 ExtraBold"/>
                          <a:cs typeface="나눔고딕 ExtraBold"/>
                        </a:rPr>
                        <a:t>설명</a:t>
                      </a:r>
                      <a:endParaRPr sz="2800">
                        <a:latin typeface="나눔고딕 ExtraBold"/>
                        <a:cs typeface="나눔고딕 ExtraBold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74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3200" b="1" spc="-10" dirty="0">
                          <a:latin typeface="한컴산뜻돋움"/>
                          <a:cs typeface="한컴산뜻돋움"/>
                        </a:rPr>
                        <a:t>a:hover</a:t>
                      </a:r>
                      <a:endParaRPr sz="3200">
                        <a:latin typeface="한컴산뜻돋움"/>
                        <a:cs typeface="한컴산뜻돋움"/>
                      </a:endParaRPr>
                    </a:p>
                  </a:txBody>
                  <a:tcPr marL="0" marR="0" marT="16383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200" spc="825" dirty="0">
                          <a:latin typeface="휴먼아미체"/>
                          <a:cs typeface="휴먼아미체"/>
                        </a:rPr>
                        <a:t>링크</a:t>
                      </a:r>
                      <a:r>
                        <a:rPr sz="2200" spc="-42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825" dirty="0">
                          <a:latin typeface="휴먼아미체"/>
                          <a:cs typeface="휴먼아미체"/>
                        </a:rPr>
                        <a:t>위로</a:t>
                      </a:r>
                      <a:r>
                        <a:rPr sz="2200" spc="-41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3200" b="1" spc="-180" dirty="0">
                          <a:solidFill>
                            <a:srgbClr val="2E5496"/>
                          </a:solidFill>
                          <a:latin typeface="나눔고딕 ExtraBold"/>
                          <a:cs typeface="나눔고딕 ExtraBold"/>
                        </a:rPr>
                        <a:t>마우스</a:t>
                      </a:r>
                      <a:r>
                        <a:rPr sz="3200" b="1" spc="-204" dirty="0">
                          <a:solidFill>
                            <a:srgbClr val="2E5496"/>
                          </a:solidFill>
                          <a:latin typeface="나눔고딕 ExtraBold"/>
                          <a:cs typeface="나눔고딕 ExtraBold"/>
                        </a:rPr>
                        <a:t> </a:t>
                      </a:r>
                      <a:r>
                        <a:rPr sz="3200" b="1" spc="195" dirty="0">
                          <a:solidFill>
                            <a:srgbClr val="2E5496"/>
                          </a:solidFill>
                          <a:latin typeface="나눔고딕 ExtraBold"/>
                          <a:cs typeface="나눔고딕 ExtraBold"/>
                        </a:rPr>
                        <a:t>커서</a:t>
                      </a:r>
                      <a:r>
                        <a:rPr sz="2200" spc="195" dirty="0">
                          <a:latin typeface="휴먼아미체"/>
                          <a:cs typeface="휴먼아미체"/>
                        </a:rPr>
                        <a:t>를</a:t>
                      </a:r>
                      <a:r>
                        <a:rPr sz="2200" spc="-42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825" dirty="0">
                          <a:latin typeface="휴먼아미체"/>
                          <a:cs typeface="휴먼아미체"/>
                        </a:rPr>
                        <a:t>올려놓았을</a:t>
                      </a:r>
                      <a:r>
                        <a:rPr sz="2200" spc="-40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595" dirty="0">
                          <a:latin typeface="휴먼아미체"/>
                          <a:cs typeface="휴먼아미체"/>
                        </a:rPr>
                        <a:t>때의</a:t>
                      </a:r>
                      <a:r>
                        <a:rPr sz="2200" spc="-40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725" dirty="0">
                          <a:latin typeface="휴먼아미체"/>
                          <a:cs typeface="휴먼아미체"/>
                        </a:rPr>
                        <a:t>스타일</a:t>
                      </a:r>
                      <a:endParaRPr sz="2200">
                        <a:latin typeface="휴먼아미체"/>
                        <a:cs typeface="휴먼아미체"/>
                      </a:endParaRPr>
                    </a:p>
                  </a:txBody>
                  <a:tcPr marL="0" marR="0" marT="16383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93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3200" b="1" spc="-10" dirty="0">
                          <a:latin typeface="한컴산뜻돋움"/>
                          <a:cs typeface="한컴산뜻돋움"/>
                        </a:rPr>
                        <a:t>a:link</a:t>
                      </a:r>
                      <a:endParaRPr sz="3200">
                        <a:latin typeface="한컴산뜻돋움"/>
                        <a:cs typeface="한컴산뜻돋움"/>
                      </a:endParaRPr>
                    </a:p>
                  </a:txBody>
                  <a:tcPr marL="0" marR="0" marT="205104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3200" b="1" dirty="0">
                          <a:solidFill>
                            <a:srgbClr val="2E5496"/>
                          </a:solidFill>
                          <a:latin typeface="나눔고딕 ExtraBold"/>
                          <a:cs typeface="나눔고딕 ExtraBold"/>
                        </a:rPr>
                        <a:t>링크</a:t>
                      </a:r>
                      <a:r>
                        <a:rPr sz="2200" dirty="0">
                          <a:latin typeface="휴먼아미체"/>
                          <a:cs typeface="휴먼아미체"/>
                        </a:rPr>
                        <a:t>에</a:t>
                      </a:r>
                      <a:r>
                        <a:rPr sz="2200" spc="-39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535" dirty="0">
                          <a:latin typeface="휴먼아미체"/>
                          <a:cs typeface="휴먼아미체"/>
                        </a:rPr>
                        <a:t>대한</a:t>
                      </a:r>
                      <a:r>
                        <a:rPr sz="2200" spc="-36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725" dirty="0">
                          <a:latin typeface="휴먼아미체"/>
                          <a:cs typeface="휴먼아미체"/>
                        </a:rPr>
                        <a:t>스타일</a:t>
                      </a:r>
                      <a:endParaRPr sz="2200">
                        <a:latin typeface="휴먼아미체"/>
                        <a:cs typeface="휴먼아미체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8933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3200" b="1" spc="-10" dirty="0">
                          <a:latin typeface="한컴산뜻돋움"/>
                          <a:cs typeface="한컴산뜻돋움"/>
                        </a:rPr>
                        <a:t>a:visited</a:t>
                      </a:r>
                      <a:endParaRPr sz="3200">
                        <a:latin typeface="한컴산뜻돋움"/>
                        <a:cs typeface="한컴산뜻돋움"/>
                      </a:endParaRPr>
                    </a:p>
                  </a:txBody>
                  <a:tcPr marL="0" marR="0" marT="205104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3200" b="1" spc="-185" dirty="0">
                          <a:solidFill>
                            <a:srgbClr val="2E5496"/>
                          </a:solidFill>
                          <a:latin typeface="나눔고딕 ExtraBold"/>
                          <a:cs typeface="나눔고딕 ExtraBold"/>
                        </a:rPr>
                        <a:t>방문했던</a:t>
                      </a:r>
                      <a:r>
                        <a:rPr sz="3200" b="1" spc="-170" dirty="0">
                          <a:solidFill>
                            <a:srgbClr val="2E5496"/>
                          </a:solidFill>
                          <a:latin typeface="나눔고딕 ExtraBold"/>
                          <a:cs typeface="나눔고딕 ExtraBold"/>
                        </a:rPr>
                        <a:t> </a:t>
                      </a:r>
                      <a:r>
                        <a:rPr sz="3200" b="1" dirty="0">
                          <a:solidFill>
                            <a:srgbClr val="2E5496"/>
                          </a:solidFill>
                          <a:latin typeface="나눔고딕 ExtraBold"/>
                          <a:cs typeface="나눔고딕 ExtraBold"/>
                        </a:rPr>
                        <a:t>링크</a:t>
                      </a:r>
                      <a:r>
                        <a:rPr sz="2200" dirty="0">
                          <a:latin typeface="휴먼아미체"/>
                          <a:cs typeface="휴먼아미체"/>
                        </a:rPr>
                        <a:t>에</a:t>
                      </a:r>
                      <a:r>
                        <a:rPr sz="2200" spc="-40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535" dirty="0">
                          <a:latin typeface="휴먼아미체"/>
                          <a:cs typeface="휴먼아미체"/>
                        </a:rPr>
                        <a:t>대한</a:t>
                      </a:r>
                      <a:r>
                        <a:rPr sz="2200" spc="-36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725" dirty="0">
                          <a:latin typeface="휴먼아미체"/>
                          <a:cs typeface="휴먼아미체"/>
                        </a:rPr>
                        <a:t>스타일</a:t>
                      </a:r>
                      <a:endParaRPr sz="2200">
                        <a:latin typeface="휴먼아미체"/>
                        <a:cs typeface="휴먼아미체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299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905"/>
                        </a:spcBef>
                      </a:pPr>
                      <a:r>
                        <a:rPr sz="3200" b="1" spc="-10" dirty="0">
                          <a:latin typeface="한컴산뜻돋움"/>
                          <a:cs typeface="한컴산뜻돋움"/>
                        </a:rPr>
                        <a:t>a:active</a:t>
                      </a:r>
                      <a:endParaRPr sz="3200">
                        <a:latin typeface="한컴산뜻돋움"/>
                        <a:cs typeface="한컴산뜻돋움"/>
                      </a:endParaRPr>
                    </a:p>
                  </a:txBody>
                  <a:tcPr marL="0" marR="0" marT="24193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905"/>
                        </a:spcBef>
                      </a:pPr>
                      <a:r>
                        <a:rPr sz="2200" spc="865" dirty="0">
                          <a:latin typeface="휴먼아미체"/>
                          <a:cs typeface="휴먼아미체"/>
                        </a:rPr>
                        <a:t>링크를</a:t>
                      </a:r>
                      <a:r>
                        <a:rPr sz="2200" spc="-41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800" dirty="0">
                          <a:latin typeface="휴먼아미체"/>
                          <a:cs typeface="휴먼아미체"/>
                        </a:rPr>
                        <a:t>클릭하는</a:t>
                      </a:r>
                      <a:r>
                        <a:rPr sz="2200" spc="-40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515" dirty="0">
                          <a:latin typeface="휴먼아미체"/>
                          <a:cs typeface="휴먼아미체"/>
                        </a:rPr>
                        <a:t>순간</a:t>
                      </a:r>
                      <a:r>
                        <a:rPr sz="2200" spc="515" dirty="0">
                          <a:latin typeface="한컴산뜻돋움"/>
                          <a:cs typeface="한컴산뜻돋움"/>
                        </a:rPr>
                        <a:t>,</a:t>
                      </a:r>
                      <a:r>
                        <a:rPr sz="2200" spc="-85" dirty="0">
                          <a:latin typeface="한컴산뜻돋움"/>
                          <a:cs typeface="한컴산뜻돋움"/>
                        </a:rPr>
                        <a:t> </a:t>
                      </a:r>
                      <a:r>
                        <a:rPr sz="2200" spc="944" dirty="0">
                          <a:latin typeface="휴먼아미체"/>
                          <a:cs typeface="휴먼아미체"/>
                        </a:rPr>
                        <a:t>즉</a:t>
                      </a:r>
                      <a:r>
                        <a:rPr sz="2200" spc="-42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3200" b="1" spc="-185" dirty="0">
                          <a:solidFill>
                            <a:srgbClr val="2E5496"/>
                          </a:solidFill>
                          <a:latin typeface="나눔고딕 ExtraBold"/>
                          <a:cs typeface="나눔고딕 ExtraBold"/>
                        </a:rPr>
                        <a:t>활성화되는</a:t>
                      </a:r>
                      <a:r>
                        <a:rPr sz="3200" b="1" spc="-220" dirty="0">
                          <a:solidFill>
                            <a:srgbClr val="2E5496"/>
                          </a:solidFill>
                          <a:latin typeface="나눔고딕 ExtraBold"/>
                          <a:cs typeface="나눔고딕 ExtraBold"/>
                        </a:rPr>
                        <a:t> </a:t>
                      </a:r>
                      <a:r>
                        <a:rPr sz="3200" b="1" spc="120" dirty="0">
                          <a:solidFill>
                            <a:srgbClr val="2E5496"/>
                          </a:solidFill>
                          <a:latin typeface="나눔고딕 ExtraBold"/>
                          <a:cs typeface="나눔고딕 ExtraBold"/>
                        </a:rPr>
                        <a:t>순간</a:t>
                      </a:r>
                      <a:r>
                        <a:rPr sz="2200" spc="120" dirty="0">
                          <a:latin typeface="휴먼아미체"/>
                          <a:cs typeface="휴먼아미체"/>
                        </a:rPr>
                        <a:t>의</a:t>
                      </a:r>
                      <a:r>
                        <a:rPr sz="2200" spc="-41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200" spc="725" dirty="0">
                          <a:latin typeface="휴먼아미체"/>
                          <a:cs typeface="휴먼아미체"/>
                        </a:rPr>
                        <a:t>스타일</a:t>
                      </a:r>
                      <a:endParaRPr sz="2200">
                        <a:latin typeface="휴먼아미체"/>
                        <a:cs typeface="휴먼아미체"/>
                      </a:endParaRPr>
                    </a:p>
                  </a:txBody>
                  <a:tcPr marL="0" marR="0" marT="24193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6786" y="2110282"/>
            <a:ext cx="523645" cy="4747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8484F0-9B20-297C-38A2-555C38617D8F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 범주 스타일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3555"/>
            <a:chOff x="0" y="0"/>
            <a:chExt cx="12192000" cy="68535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1479" y="0"/>
              <a:ext cx="11410046" cy="604192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1479" y="4396905"/>
              <a:ext cx="11410045" cy="245602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5856" y="628243"/>
              <a:ext cx="5226304" cy="621250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863040" y="1169395"/>
            <a:ext cx="5589270" cy="5308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50" spc="-10" dirty="0">
                <a:latin typeface="한컴산뜻돋움"/>
                <a:cs typeface="한컴산뜻돋움"/>
              </a:rPr>
              <a:t>&lt;HTML&gt;</a:t>
            </a:r>
            <a:endParaRPr sz="165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1650" spc="-10" dirty="0">
                <a:latin typeface="한컴산뜻돋움"/>
                <a:cs typeface="한컴산뜻돋움"/>
              </a:rPr>
              <a:t>&lt;HEAD&gt;</a:t>
            </a:r>
            <a:endParaRPr sz="165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650" dirty="0">
                <a:latin typeface="한컴산뜻돋움"/>
                <a:cs typeface="한컴산뜻돋움"/>
              </a:rPr>
              <a:t>&lt;TITLE&gt;</a:t>
            </a:r>
            <a:r>
              <a:rPr sz="1650" spc="-114" dirty="0">
                <a:latin typeface="한컴산뜻돋움"/>
                <a:cs typeface="한컴산뜻돋움"/>
              </a:rPr>
              <a:t> </a:t>
            </a:r>
            <a:r>
              <a:rPr sz="1650" spc="455" dirty="0">
                <a:latin typeface="휴먼아미체"/>
                <a:cs typeface="휴먼아미체"/>
              </a:rPr>
              <a:t>선택</a:t>
            </a:r>
            <a:r>
              <a:rPr sz="1650" spc="-315" dirty="0">
                <a:latin typeface="휴먼아미체"/>
                <a:cs typeface="휴먼아미체"/>
              </a:rPr>
              <a:t> </a:t>
            </a:r>
            <a:r>
              <a:rPr sz="1650" spc="630" dirty="0">
                <a:latin typeface="휴먼아미체"/>
                <a:cs typeface="휴먼아미체"/>
              </a:rPr>
              <a:t>범주</a:t>
            </a:r>
            <a:r>
              <a:rPr sz="1650" spc="-315" dirty="0">
                <a:latin typeface="휴먼아미체"/>
                <a:cs typeface="휴먼아미체"/>
              </a:rPr>
              <a:t> </a:t>
            </a:r>
            <a:r>
              <a:rPr sz="1650" spc="575" dirty="0">
                <a:latin typeface="휴먼아미체"/>
                <a:cs typeface="휴먼아미체"/>
              </a:rPr>
              <a:t>스타일</a:t>
            </a:r>
            <a:r>
              <a:rPr sz="1650" spc="-310" dirty="0">
                <a:latin typeface="휴먼아미체"/>
                <a:cs typeface="휴먼아미체"/>
              </a:rPr>
              <a:t> </a:t>
            </a:r>
            <a:r>
              <a:rPr sz="1650" dirty="0">
                <a:latin typeface="한컴산뜻돋움"/>
                <a:cs typeface="한컴산뜻돋움"/>
              </a:rPr>
              <a:t>&lt;/TITLE&gt;</a:t>
            </a:r>
            <a:r>
              <a:rPr sz="1650" spc="-95" dirty="0">
                <a:latin typeface="한컴산뜻돋움"/>
                <a:cs typeface="한컴산뜻돋움"/>
              </a:rPr>
              <a:t> </a:t>
            </a:r>
            <a:r>
              <a:rPr sz="1650" spc="-10" dirty="0">
                <a:latin typeface="한컴산뜻돋움"/>
                <a:cs typeface="한컴산뜻돋움"/>
              </a:rPr>
              <a:t>&lt;STYLE&gt;</a:t>
            </a:r>
            <a:endParaRPr sz="1650">
              <a:latin typeface="한컴산뜻돋움"/>
              <a:cs typeface="한컴산뜻돋움"/>
            </a:endParaRPr>
          </a:p>
          <a:p>
            <a:pPr marL="13335">
              <a:lnSpc>
                <a:spcPct val="100000"/>
              </a:lnSpc>
            </a:pPr>
            <a:r>
              <a:rPr sz="1650" dirty="0">
                <a:solidFill>
                  <a:srgbClr val="FF0000"/>
                </a:solidFill>
                <a:latin typeface="한컴산뜻돋움"/>
                <a:cs typeface="한컴산뜻돋움"/>
              </a:rPr>
              <a:t>a</a:t>
            </a:r>
            <a:r>
              <a:rPr sz="1650" spc="-75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1650" dirty="0">
                <a:solidFill>
                  <a:srgbClr val="FF0000"/>
                </a:solidFill>
                <a:latin typeface="한컴산뜻돋움"/>
                <a:cs typeface="한컴산뜻돋움"/>
              </a:rPr>
              <a:t>{</a:t>
            </a:r>
            <a:r>
              <a:rPr sz="1650" spc="-25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165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text-</a:t>
            </a:r>
            <a:r>
              <a:rPr sz="1650" spc="-20" dirty="0">
                <a:solidFill>
                  <a:srgbClr val="FF0000"/>
                </a:solidFill>
                <a:latin typeface="한컴산뜻돋움"/>
                <a:cs typeface="한컴산뜻돋움"/>
              </a:rPr>
              <a:t>decoration:</a:t>
            </a:r>
            <a:r>
              <a:rPr sz="1650" spc="-130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1650" dirty="0">
                <a:solidFill>
                  <a:srgbClr val="FF0000"/>
                </a:solidFill>
                <a:latin typeface="한컴산뜻돋움"/>
                <a:cs typeface="한컴산뜻돋움"/>
              </a:rPr>
              <a:t>none;</a:t>
            </a:r>
            <a:r>
              <a:rPr sz="1650" spc="-35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1650" spc="-50" dirty="0">
                <a:solidFill>
                  <a:srgbClr val="FF0000"/>
                </a:solidFill>
                <a:latin typeface="한컴산뜻돋움"/>
                <a:cs typeface="한컴산뜻돋움"/>
              </a:rPr>
              <a:t>}</a:t>
            </a:r>
            <a:endParaRPr sz="1650">
              <a:latin typeface="한컴산뜻돋움"/>
              <a:cs typeface="한컴산뜻돋움"/>
            </a:endParaRPr>
          </a:p>
          <a:p>
            <a:pPr marL="12700">
              <a:lnSpc>
                <a:spcPts val="1960"/>
              </a:lnSpc>
            </a:pPr>
            <a:r>
              <a:rPr sz="165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a:hover</a:t>
            </a:r>
            <a:r>
              <a:rPr sz="1650" spc="-60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1650" dirty="0">
                <a:solidFill>
                  <a:srgbClr val="FF0000"/>
                </a:solidFill>
                <a:latin typeface="한컴산뜻돋움"/>
                <a:cs typeface="한컴산뜻돋움"/>
              </a:rPr>
              <a:t>{</a:t>
            </a:r>
            <a:r>
              <a:rPr sz="1650" spc="-5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165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text-</a:t>
            </a:r>
            <a:r>
              <a:rPr sz="1650" spc="-20" dirty="0">
                <a:solidFill>
                  <a:srgbClr val="FF0000"/>
                </a:solidFill>
                <a:latin typeface="한컴산뜻돋움"/>
                <a:cs typeface="한컴산뜻돋움"/>
              </a:rPr>
              <a:t>decoration:</a:t>
            </a:r>
            <a:r>
              <a:rPr sz="1650" spc="-110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165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underline;</a:t>
            </a:r>
            <a:r>
              <a:rPr sz="1650" spc="-15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1650" spc="-50" dirty="0">
                <a:solidFill>
                  <a:srgbClr val="FF0000"/>
                </a:solidFill>
                <a:latin typeface="한컴산뜻돋움"/>
                <a:cs typeface="한컴산뜻돋움"/>
              </a:rPr>
              <a:t>}</a:t>
            </a:r>
            <a:endParaRPr sz="1650">
              <a:latin typeface="한컴산뜻돋움"/>
              <a:cs typeface="한컴산뜻돋움"/>
            </a:endParaRPr>
          </a:p>
          <a:p>
            <a:pPr marL="12700">
              <a:lnSpc>
                <a:spcPts val="1960"/>
              </a:lnSpc>
            </a:pPr>
            <a:r>
              <a:rPr sz="1650" spc="-10" dirty="0">
                <a:latin typeface="한컴산뜻돋움"/>
                <a:cs typeface="한컴산뜻돋움"/>
              </a:rPr>
              <a:t>&lt;/STYLE&gt;</a:t>
            </a:r>
            <a:endParaRPr sz="165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1650" spc="-10" dirty="0">
                <a:latin typeface="한컴산뜻돋움"/>
                <a:cs typeface="한컴산뜻돋움"/>
              </a:rPr>
              <a:t>&lt;/HEAD&gt;</a:t>
            </a:r>
            <a:endParaRPr sz="165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1650" spc="-20" dirty="0">
                <a:latin typeface="한컴산뜻돋움"/>
                <a:cs typeface="한컴산뜻돋움"/>
              </a:rPr>
              <a:t>&lt;BODY</a:t>
            </a:r>
            <a:r>
              <a:rPr sz="1650" spc="45" dirty="0">
                <a:latin typeface="한컴산뜻돋움"/>
                <a:cs typeface="한컴산뜻돋움"/>
              </a:rPr>
              <a:t> </a:t>
            </a:r>
            <a:r>
              <a:rPr sz="1650" spc="-20" dirty="0">
                <a:latin typeface="한컴산뜻돋움"/>
                <a:cs typeface="한컴산뜻돋움"/>
              </a:rPr>
              <a:t>style=background-</a:t>
            </a:r>
            <a:r>
              <a:rPr sz="1650" spc="-10" dirty="0">
                <a:latin typeface="한컴산뜻돋움"/>
                <a:cs typeface="한컴산뜻돋움"/>
              </a:rPr>
              <a:t>color:yellow&gt;</a:t>
            </a:r>
            <a:endParaRPr sz="165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1650" dirty="0">
                <a:latin typeface="한컴산뜻돋움"/>
                <a:cs typeface="한컴산뜻돋움"/>
              </a:rPr>
              <a:t>&lt;HR</a:t>
            </a:r>
            <a:r>
              <a:rPr sz="1650" spc="-75" dirty="0">
                <a:latin typeface="한컴산뜻돋움"/>
                <a:cs typeface="한컴산뜻돋움"/>
              </a:rPr>
              <a:t> </a:t>
            </a:r>
            <a:r>
              <a:rPr sz="1650" spc="-10" dirty="0">
                <a:latin typeface="한컴산뜻돋움"/>
                <a:cs typeface="한컴산뜻돋움"/>
              </a:rPr>
              <a:t>align=left</a:t>
            </a:r>
            <a:r>
              <a:rPr sz="1650" spc="-45" dirty="0">
                <a:latin typeface="한컴산뜻돋움"/>
                <a:cs typeface="한컴산뜻돋움"/>
              </a:rPr>
              <a:t> </a:t>
            </a:r>
            <a:r>
              <a:rPr sz="1650" spc="-10" dirty="0">
                <a:latin typeface="한컴산뜻돋움"/>
                <a:cs typeface="한컴산뜻돋움"/>
              </a:rPr>
              <a:t>width="360"</a:t>
            </a:r>
            <a:r>
              <a:rPr sz="1650" spc="-70" dirty="0">
                <a:latin typeface="한컴산뜻돋움"/>
                <a:cs typeface="한컴산뜻돋움"/>
              </a:rPr>
              <a:t> </a:t>
            </a:r>
            <a:r>
              <a:rPr sz="1650" spc="-10" dirty="0">
                <a:latin typeface="한컴산뜻돋움"/>
                <a:cs typeface="한컴산뜻돋움"/>
              </a:rPr>
              <a:t>size="1"&gt;&lt;P&gt;</a:t>
            </a:r>
            <a:endParaRPr sz="1650">
              <a:latin typeface="한컴산뜻돋움"/>
              <a:cs typeface="한컴산뜻돋움"/>
            </a:endParaRPr>
          </a:p>
          <a:p>
            <a:pPr marL="12700" marR="5080">
              <a:lnSpc>
                <a:spcPct val="100000"/>
              </a:lnSpc>
            </a:pPr>
            <a:r>
              <a:rPr sz="1650" spc="-25" dirty="0">
                <a:solidFill>
                  <a:srgbClr val="FF0000"/>
                </a:solidFill>
                <a:latin typeface="한컴산뜻돋움"/>
                <a:cs typeface="한컴산뜻돋움"/>
              </a:rPr>
              <a:t>&lt;a </a:t>
            </a:r>
            <a:r>
              <a:rPr sz="165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href=</a:t>
            </a:r>
            <a:r>
              <a:rPr sz="1650" spc="-10" dirty="0">
                <a:solidFill>
                  <a:srgbClr val="00AFEF"/>
                </a:solidFill>
                <a:latin typeface="한컴산뜻돋움"/>
                <a:cs typeface="한컴산뜻돋움"/>
                <a:hlinkClick r:id="rId5"/>
              </a:rPr>
              <a:t>http://terms.naver.com/entry.nhn?docId=540695&amp;</a:t>
            </a:r>
            <a:r>
              <a:rPr sz="1650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1650" spc="80" dirty="0">
                <a:solidFill>
                  <a:srgbClr val="00AFEF"/>
                </a:solidFill>
                <a:latin typeface="한컴산뜻돋움"/>
                <a:cs typeface="한컴산뜻돋움"/>
              </a:rPr>
              <a:t>cid=829&amp;categoryId=829</a:t>
            </a:r>
            <a:r>
              <a:rPr sz="1650" spc="80" dirty="0">
                <a:latin typeface="한컴산뜻돋움"/>
                <a:cs typeface="한컴산뜻돋움"/>
              </a:rPr>
              <a:t>&gt;</a:t>
            </a:r>
            <a:r>
              <a:rPr sz="1650" spc="80" dirty="0">
                <a:latin typeface="휴먼아미체"/>
                <a:cs typeface="휴먼아미체"/>
              </a:rPr>
              <a:t>을사조약</a:t>
            </a:r>
            <a:r>
              <a:rPr sz="1650" spc="-360" dirty="0">
                <a:latin typeface="휴먼아미체"/>
                <a:cs typeface="휴먼아미체"/>
              </a:rPr>
              <a:t> </a:t>
            </a:r>
            <a:r>
              <a:rPr sz="1650" spc="540" dirty="0">
                <a:latin typeface="휴먼아미체"/>
                <a:cs typeface="휴먼아미체"/>
              </a:rPr>
              <a:t>내용</a:t>
            </a:r>
            <a:r>
              <a:rPr sz="1650" spc="-300" dirty="0">
                <a:latin typeface="휴먼아미체"/>
                <a:cs typeface="휴먼아미체"/>
              </a:rPr>
              <a:t> </a:t>
            </a:r>
            <a:r>
              <a:rPr sz="1650" spc="545" dirty="0">
                <a:latin typeface="휴먼아미체"/>
                <a:cs typeface="휴먼아미체"/>
              </a:rPr>
              <a:t>바로가기</a:t>
            </a:r>
            <a:r>
              <a:rPr sz="1650" spc="-295" dirty="0">
                <a:latin typeface="휴먼아미체"/>
                <a:cs typeface="휴먼아미체"/>
              </a:rPr>
              <a:t> </a:t>
            </a:r>
            <a:r>
              <a:rPr sz="1650" spc="-10" dirty="0">
                <a:latin typeface="휴먼아미체"/>
                <a:cs typeface="휴먼아미체"/>
              </a:rPr>
              <a:t>▶</a:t>
            </a:r>
            <a:r>
              <a:rPr sz="165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&lt;/a&gt;</a:t>
            </a:r>
            <a:r>
              <a:rPr sz="1650" spc="-10" dirty="0">
                <a:latin typeface="한컴산뜻돋움"/>
                <a:cs typeface="한컴산뜻돋움"/>
              </a:rPr>
              <a:t>&lt;/P&gt;</a:t>
            </a:r>
            <a:endParaRPr sz="165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50" dirty="0">
                <a:latin typeface="한컴산뜻돋움"/>
                <a:cs typeface="한컴산뜻돋움"/>
              </a:rPr>
              <a:t>&lt;HR</a:t>
            </a:r>
            <a:r>
              <a:rPr sz="1650" spc="-75" dirty="0">
                <a:latin typeface="한컴산뜻돋움"/>
                <a:cs typeface="한컴산뜻돋움"/>
              </a:rPr>
              <a:t> </a:t>
            </a:r>
            <a:r>
              <a:rPr sz="1650" spc="-10" dirty="0">
                <a:latin typeface="한컴산뜻돋움"/>
                <a:cs typeface="한컴산뜻돋움"/>
              </a:rPr>
              <a:t>align=left</a:t>
            </a:r>
            <a:r>
              <a:rPr sz="1650" spc="-45" dirty="0">
                <a:latin typeface="한컴산뜻돋움"/>
                <a:cs typeface="한컴산뜻돋움"/>
              </a:rPr>
              <a:t> </a:t>
            </a:r>
            <a:r>
              <a:rPr sz="1650" spc="-10" dirty="0">
                <a:latin typeface="한컴산뜻돋움"/>
                <a:cs typeface="한컴산뜻돋움"/>
              </a:rPr>
              <a:t>width="360"</a:t>
            </a:r>
            <a:r>
              <a:rPr sz="1650" spc="-70" dirty="0">
                <a:latin typeface="한컴산뜻돋움"/>
                <a:cs typeface="한컴산뜻돋움"/>
              </a:rPr>
              <a:t> </a:t>
            </a:r>
            <a:r>
              <a:rPr sz="1650" spc="-10" dirty="0">
                <a:latin typeface="한컴산뜻돋움"/>
                <a:cs typeface="한컴산뜻돋움"/>
              </a:rPr>
              <a:t>size="1"&gt;</a:t>
            </a:r>
            <a:endParaRPr sz="1650">
              <a:latin typeface="한컴산뜻돋움"/>
              <a:cs typeface="한컴산뜻돋움"/>
            </a:endParaRPr>
          </a:p>
          <a:p>
            <a:pPr marL="12700" marR="856615" algn="just">
              <a:lnSpc>
                <a:spcPct val="100000"/>
              </a:lnSpc>
            </a:pPr>
            <a:r>
              <a:rPr sz="1650" spc="285" dirty="0">
                <a:latin typeface="한컴산뜻돋움"/>
                <a:cs typeface="한컴산뜻돋움"/>
              </a:rPr>
              <a:t>&lt;P&gt;</a:t>
            </a:r>
            <a:r>
              <a:rPr sz="1650" spc="285" dirty="0">
                <a:latin typeface="휴먼아미체"/>
                <a:cs typeface="휴먼아미체"/>
              </a:rPr>
              <a:t>러일전쟁이</a:t>
            </a:r>
            <a:r>
              <a:rPr sz="1650" spc="-170" dirty="0">
                <a:latin typeface="휴먼아미체"/>
                <a:cs typeface="휴먼아미체"/>
              </a:rPr>
              <a:t> </a:t>
            </a:r>
            <a:r>
              <a:rPr sz="1650" spc="455" dirty="0">
                <a:latin typeface="휴먼아미체"/>
                <a:cs typeface="휴먼아미체"/>
              </a:rPr>
              <a:t>일어나자</a:t>
            </a:r>
            <a:r>
              <a:rPr sz="1650" spc="-170" dirty="0">
                <a:latin typeface="휴먼아미체"/>
                <a:cs typeface="휴먼아미체"/>
              </a:rPr>
              <a:t> </a:t>
            </a:r>
            <a:r>
              <a:rPr sz="1650" spc="484" dirty="0">
                <a:latin typeface="휴먼아미체"/>
                <a:cs typeface="휴먼아미체"/>
              </a:rPr>
              <a:t>일제는</a:t>
            </a:r>
            <a:r>
              <a:rPr sz="1650" spc="-150" dirty="0">
                <a:latin typeface="휴먼아미체"/>
                <a:cs typeface="휴먼아미체"/>
              </a:rPr>
              <a:t> </a:t>
            </a:r>
            <a:r>
              <a:rPr sz="1650" spc="70" dirty="0">
                <a:latin typeface="한컴산뜻돋움"/>
                <a:cs typeface="한컴산뜻돋움"/>
              </a:rPr>
              <a:t>1904</a:t>
            </a:r>
            <a:r>
              <a:rPr sz="1650" spc="70" dirty="0">
                <a:latin typeface="휴먼아미체"/>
                <a:cs typeface="휴먼아미체"/>
              </a:rPr>
              <a:t>년</a:t>
            </a:r>
            <a:r>
              <a:rPr sz="1650" spc="-90" dirty="0">
                <a:latin typeface="휴먼아미체"/>
                <a:cs typeface="휴먼아미체"/>
              </a:rPr>
              <a:t> </a:t>
            </a:r>
            <a:r>
              <a:rPr sz="1650" spc="195" dirty="0">
                <a:latin typeface="한컴산뜻돋움"/>
                <a:cs typeface="한컴산뜻돋움"/>
              </a:rPr>
              <a:t>2</a:t>
            </a:r>
            <a:r>
              <a:rPr sz="1650" spc="195" dirty="0">
                <a:latin typeface="휴먼아미체"/>
                <a:cs typeface="휴먼아미체"/>
              </a:rPr>
              <a:t>월</a:t>
            </a:r>
            <a:r>
              <a:rPr sz="1650" spc="-95" dirty="0">
                <a:latin typeface="휴먼아미체"/>
                <a:cs typeface="휴먼아미체"/>
              </a:rPr>
              <a:t> </a:t>
            </a:r>
            <a:r>
              <a:rPr sz="1650" spc="65" dirty="0">
                <a:latin typeface="한컴산뜻돋움"/>
                <a:cs typeface="한컴산뜻돋움"/>
              </a:rPr>
              <a:t>23</a:t>
            </a:r>
            <a:r>
              <a:rPr sz="1650" spc="65" dirty="0">
                <a:latin typeface="휴먼아미체"/>
                <a:cs typeface="휴먼아미체"/>
              </a:rPr>
              <a:t>일</a:t>
            </a:r>
            <a:r>
              <a:rPr sz="1650" spc="65" dirty="0">
                <a:latin typeface="한컴산뜻돋움"/>
                <a:cs typeface="한컴산뜻돋움"/>
              </a:rPr>
              <a:t>&lt;BR&gt; </a:t>
            </a:r>
            <a:r>
              <a:rPr sz="1650" spc="520" dirty="0">
                <a:latin typeface="휴먼아미체"/>
                <a:cs typeface="휴먼아미체"/>
              </a:rPr>
              <a:t>한일의정서를</a:t>
            </a:r>
            <a:r>
              <a:rPr sz="1650" spc="-170" dirty="0">
                <a:latin typeface="휴먼아미체"/>
                <a:cs typeface="휴먼아미체"/>
              </a:rPr>
              <a:t> </a:t>
            </a:r>
            <a:r>
              <a:rPr sz="1650" spc="455" dirty="0">
                <a:latin typeface="휴먼아미체"/>
                <a:cs typeface="휴먼아미체"/>
              </a:rPr>
              <a:t>강제로</a:t>
            </a:r>
            <a:r>
              <a:rPr sz="1650" spc="-170" dirty="0">
                <a:latin typeface="휴먼아미체"/>
                <a:cs typeface="휴먼아미체"/>
              </a:rPr>
              <a:t> </a:t>
            </a:r>
            <a:r>
              <a:rPr sz="1650" spc="420" dirty="0">
                <a:latin typeface="휴먼아미체"/>
                <a:cs typeface="휴먼아미체"/>
              </a:rPr>
              <a:t>체결하고</a:t>
            </a:r>
            <a:r>
              <a:rPr sz="1650" spc="420" dirty="0">
                <a:latin typeface="한컴산뜻돋움"/>
                <a:cs typeface="한컴산뜻돋움"/>
              </a:rPr>
              <a:t>,</a:t>
            </a:r>
            <a:r>
              <a:rPr sz="1650" spc="-15" dirty="0">
                <a:latin typeface="한컴산뜻돋움"/>
                <a:cs typeface="한컴산뜻돋움"/>
              </a:rPr>
              <a:t> </a:t>
            </a:r>
            <a:r>
              <a:rPr sz="1650" spc="470" dirty="0">
                <a:latin typeface="휴먼아미체"/>
                <a:cs typeface="휴먼아미체"/>
              </a:rPr>
              <a:t>그해</a:t>
            </a:r>
            <a:r>
              <a:rPr sz="1650" spc="-140" dirty="0">
                <a:latin typeface="휴먼아미체"/>
                <a:cs typeface="휴먼아미체"/>
              </a:rPr>
              <a:t> </a:t>
            </a:r>
            <a:r>
              <a:rPr sz="1650" spc="185" dirty="0">
                <a:latin typeface="한컴산뜻돋움"/>
                <a:cs typeface="한컴산뜻돋움"/>
              </a:rPr>
              <a:t>5</a:t>
            </a:r>
            <a:r>
              <a:rPr sz="1650" spc="185" dirty="0">
                <a:latin typeface="휴먼아미체"/>
                <a:cs typeface="휴먼아미체"/>
              </a:rPr>
              <a:t>월</a:t>
            </a:r>
            <a:r>
              <a:rPr sz="1650" spc="-170" dirty="0">
                <a:latin typeface="휴먼아미체"/>
                <a:cs typeface="휴먼아미체"/>
              </a:rPr>
              <a:t> </a:t>
            </a:r>
            <a:r>
              <a:rPr sz="1650" spc="229" dirty="0">
                <a:latin typeface="휴먼아미체"/>
                <a:cs typeface="휴먼아미체"/>
              </a:rPr>
              <a:t>각의에서</a:t>
            </a:r>
            <a:r>
              <a:rPr sz="1650" spc="229" dirty="0">
                <a:latin typeface="한컴산뜻돋움"/>
                <a:cs typeface="한컴산뜻돋움"/>
              </a:rPr>
              <a:t>&lt;BR&gt; </a:t>
            </a:r>
            <a:r>
              <a:rPr sz="1650" spc="405" dirty="0">
                <a:latin typeface="휴먼아미체"/>
                <a:cs typeface="휴먼아미체"/>
              </a:rPr>
              <a:t>대한방침</a:t>
            </a:r>
            <a:r>
              <a:rPr sz="1650" spc="405" dirty="0">
                <a:latin typeface="한컴산뜻돋움"/>
                <a:cs typeface="한컴산뜻돋움"/>
              </a:rPr>
              <a:t>·</a:t>
            </a:r>
            <a:r>
              <a:rPr sz="1650" spc="405" dirty="0">
                <a:latin typeface="휴먼아미체"/>
                <a:cs typeface="휴먼아미체"/>
              </a:rPr>
              <a:t>대한시설강령</a:t>
            </a:r>
            <a:r>
              <a:rPr sz="1650" spc="-170" dirty="0">
                <a:latin typeface="휴먼아미체"/>
                <a:cs typeface="휴먼아미체"/>
              </a:rPr>
              <a:t> </a:t>
            </a:r>
            <a:r>
              <a:rPr sz="1650" spc="580" dirty="0">
                <a:latin typeface="휴먼아미체"/>
                <a:cs typeface="휴먼아미체"/>
              </a:rPr>
              <a:t>등</a:t>
            </a:r>
            <a:r>
              <a:rPr sz="1650" spc="-135" dirty="0">
                <a:latin typeface="휴먼아미체"/>
                <a:cs typeface="휴먼아미체"/>
              </a:rPr>
              <a:t> </a:t>
            </a:r>
            <a:r>
              <a:rPr sz="1650" spc="575" dirty="0">
                <a:latin typeface="휴먼아미체"/>
                <a:cs typeface="휴먼아미체"/>
              </a:rPr>
              <a:t>한국을</a:t>
            </a:r>
            <a:r>
              <a:rPr sz="1650" spc="-120" dirty="0">
                <a:latin typeface="휴먼아미체"/>
                <a:cs typeface="휴먼아미체"/>
              </a:rPr>
              <a:t> </a:t>
            </a:r>
            <a:r>
              <a:rPr sz="1650" spc="545" dirty="0">
                <a:latin typeface="휴먼아미체"/>
                <a:cs typeface="휴먼아미체"/>
              </a:rPr>
              <a:t>일본의</a:t>
            </a:r>
            <a:r>
              <a:rPr sz="1650" spc="-114" dirty="0">
                <a:latin typeface="휴먼아미체"/>
                <a:cs typeface="휴먼아미체"/>
              </a:rPr>
              <a:t> </a:t>
            </a:r>
            <a:r>
              <a:rPr sz="1650" spc="540" dirty="0">
                <a:latin typeface="휴먼아미체"/>
                <a:cs typeface="휴먼아미체"/>
              </a:rPr>
              <a:t>식민지로</a:t>
            </a:r>
            <a:r>
              <a:rPr sz="1650" spc="-145" dirty="0">
                <a:latin typeface="휴먼아미체"/>
                <a:cs typeface="휴먼아미체"/>
              </a:rPr>
              <a:t> </a:t>
            </a:r>
            <a:r>
              <a:rPr sz="1650" spc="-20" dirty="0">
                <a:latin typeface="한컴산뜻돋움"/>
                <a:cs typeface="한컴산뜻돋움"/>
              </a:rPr>
              <a:t>&lt;BR&gt; </a:t>
            </a:r>
            <a:r>
              <a:rPr sz="1650" spc="525" dirty="0">
                <a:latin typeface="휴먼아미체"/>
                <a:cs typeface="휴먼아미체"/>
              </a:rPr>
              <a:t>편성하기</a:t>
            </a:r>
            <a:r>
              <a:rPr sz="1650" spc="-335" dirty="0">
                <a:latin typeface="휴먼아미체"/>
                <a:cs typeface="휴먼아미체"/>
              </a:rPr>
              <a:t> </a:t>
            </a:r>
            <a:r>
              <a:rPr sz="1650" spc="505" dirty="0">
                <a:latin typeface="휴먼아미체"/>
                <a:cs typeface="휴먼아미체"/>
              </a:rPr>
              <a:t>위한</a:t>
            </a:r>
            <a:r>
              <a:rPr sz="1650" spc="-305" dirty="0">
                <a:latin typeface="휴먼아미체"/>
                <a:cs typeface="휴먼아미체"/>
              </a:rPr>
              <a:t> </a:t>
            </a:r>
            <a:r>
              <a:rPr sz="1650" spc="595" dirty="0">
                <a:latin typeface="휴먼아미체"/>
                <a:cs typeface="휴먼아미체"/>
              </a:rPr>
              <a:t>새로운</a:t>
            </a:r>
            <a:r>
              <a:rPr sz="1650" spc="-310" dirty="0">
                <a:latin typeface="휴먼아미체"/>
                <a:cs typeface="휴먼아미체"/>
              </a:rPr>
              <a:t> </a:t>
            </a:r>
            <a:r>
              <a:rPr sz="1650" spc="484" dirty="0">
                <a:latin typeface="휴먼아미체"/>
                <a:cs typeface="휴먼아미체"/>
              </a:rPr>
              <a:t>대한정책을</a:t>
            </a:r>
            <a:r>
              <a:rPr sz="1650" spc="-310" dirty="0">
                <a:latin typeface="휴먼아미체"/>
                <a:cs typeface="휴먼아미체"/>
              </a:rPr>
              <a:t> </a:t>
            </a:r>
            <a:r>
              <a:rPr sz="1650" spc="425" dirty="0">
                <a:latin typeface="휴먼아미체"/>
                <a:cs typeface="휴먼아미체"/>
              </a:rPr>
              <a:t>결정하였다</a:t>
            </a:r>
            <a:r>
              <a:rPr sz="1650" spc="425" dirty="0">
                <a:latin typeface="한컴산뜻돋움"/>
                <a:cs typeface="한컴산뜻돋움"/>
              </a:rPr>
              <a:t>.</a:t>
            </a:r>
            <a:r>
              <a:rPr sz="1650" spc="-100" dirty="0">
                <a:latin typeface="한컴산뜻돋움"/>
                <a:cs typeface="한컴산뜻돋움"/>
              </a:rPr>
              <a:t> </a:t>
            </a:r>
            <a:r>
              <a:rPr sz="1650" spc="-20" dirty="0">
                <a:latin typeface="한컴산뜻돋움"/>
                <a:cs typeface="한컴산뜻돋움"/>
              </a:rPr>
              <a:t>&lt;/P&gt;</a:t>
            </a:r>
            <a:endParaRPr sz="165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1650" spc="-10" dirty="0">
                <a:latin typeface="한컴산뜻돋움"/>
                <a:cs typeface="한컴산뜻돋움"/>
              </a:rPr>
              <a:t>&lt;em&gt;-</a:t>
            </a:r>
            <a:r>
              <a:rPr sz="1650" spc="360" dirty="0">
                <a:latin typeface="한컴산뜻돋움"/>
                <a:cs typeface="한컴산뜻돋움"/>
              </a:rPr>
              <a:t>[</a:t>
            </a:r>
            <a:r>
              <a:rPr sz="1650" spc="360" dirty="0">
                <a:latin typeface="휴먼아미체"/>
                <a:cs typeface="휴먼아미체"/>
              </a:rPr>
              <a:t>네이버</a:t>
            </a:r>
            <a:r>
              <a:rPr sz="1650" spc="-280" dirty="0">
                <a:latin typeface="휴먼아미체"/>
                <a:cs typeface="휴먼아미체"/>
              </a:rPr>
              <a:t> </a:t>
            </a:r>
            <a:r>
              <a:rPr sz="1650" spc="315" dirty="0">
                <a:latin typeface="휴먼아미체"/>
                <a:cs typeface="휴먼아미체"/>
              </a:rPr>
              <a:t>지식백과</a:t>
            </a:r>
            <a:r>
              <a:rPr sz="1650" spc="315" dirty="0">
                <a:latin typeface="한컴산뜻돋움"/>
                <a:cs typeface="한컴산뜻돋움"/>
              </a:rPr>
              <a:t>]-</a:t>
            </a:r>
            <a:r>
              <a:rPr sz="1650" spc="-20" dirty="0">
                <a:latin typeface="한컴산뜻돋움"/>
                <a:cs typeface="한컴산뜻돋움"/>
              </a:rPr>
              <a:t>&lt;/em&gt;</a:t>
            </a:r>
            <a:endParaRPr sz="165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1650" spc="-10" dirty="0">
                <a:latin typeface="한컴산뜻돋움"/>
                <a:cs typeface="한컴산뜻돋움"/>
              </a:rPr>
              <a:t>&lt;/div&gt;</a:t>
            </a:r>
            <a:endParaRPr sz="165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1650" spc="-10" dirty="0">
                <a:latin typeface="한컴산뜻돋움"/>
                <a:cs typeface="한컴산뜻돋움"/>
              </a:rPr>
              <a:t>&lt;/BODY&gt;</a:t>
            </a:r>
            <a:endParaRPr sz="165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1650" spc="-10" dirty="0">
                <a:latin typeface="한컴산뜻돋움"/>
                <a:cs typeface="한컴산뜻돋움"/>
              </a:rPr>
              <a:t>&lt;/HTML&gt;</a:t>
            </a:r>
            <a:endParaRPr sz="1650">
              <a:latin typeface="한컴산뜻돋움"/>
              <a:cs typeface="한컴산뜻돋움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5748" y="1005932"/>
            <a:ext cx="32111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40" dirty="0" err="1">
                <a:solidFill>
                  <a:srgbClr val="00AFEF"/>
                </a:solidFill>
                <a:latin typeface="나눔고딕 ExtraBold"/>
                <a:cs typeface="나눔고딕 ExtraBold"/>
              </a:rPr>
              <a:t>컨텍스트</a:t>
            </a:r>
            <a:r>
              <a:rPr sz="2400" b="1" spc="-15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선택기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5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스타일</a:t>
            </a:r>
            <a:endParaRPr sz="2400" dirty="0">
              <a:latin typeface="나눔고딕 ExtraBold"/>
              <a:cs typeface="나눔고딕 Extra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69265" y="1485089"/>
            <a:ext cx="1423035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50" spc="26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6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-24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5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400" dirty="0">
                <a:solidFill>
                  <a:srgbClr val="585858"/>
                </a:solidFill>
                <a:latin typeface="휴먼아미체"/>
                <a:cs typeface="휴먼아미체"/>
              </a:rPr>
              <a:t>교수자</a:t>
            </a:r>
            <a:r>
              <a:rPr sz="1050" spc="-21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229" dirty="0">
                <a:solidFill>
                  <a:srgbClr val="585858"/>
                </a:solidFill>
                <a:latin typeface="휴먼아미체"/>
                <a:cs typeface="휴먼아미체"/>
              </a:rPr>
              <a:t>자체제작</a:t>
            </a:r>
            <a:endParaRPr sz="1050">
              <a:latin typeface="휴먼아미체"/>
              <a:cs typeface="휴먼아미체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00062" y="1480198"/>
            <a:ext cx="4977130" cy="5086350"/>
            <a:chOff x="500062" y="1480198"/>
            <a:chExt cx="4977130" cy="508635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15530" y="1480198"/>
              <a:ext cx="219428" cy="21942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8638" y="1735494"/>
              <a:ext cx="4919596" cy="449219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14350" y="1721205"/>
              <a:ext cx="4948555" cy="4521200"/>
            </a:xfrm>
            <a:custGeom>
              <a:avLst/>
              <a:gdLst/>
              <a:ahLst/>
              <a:cxnLst/>
              <a:rect l="l" t="t" r="r" b="b"/>
              <a:pathLst>
                <a:path w="4948555" h="4521200">
                  <a:moveTo>
                    <a:pt x="0" y="0"/>
                  </a:moveTo>
                  <a:lnTo>
                    <a:pt x="4948174" y="0"/>
                  </a:lnTo>
                  <a:lnTo>
                    <a:pt x="4948174" y="4520780"/>
                  </a:lnTo>
                  <a:lnTo>
                    <a:pt x="0" y="452078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0669" y="6233885"/>
              <a:ext cx="4734860" cy="332633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AE25452-CFC1-4F0E-05CA-28271529C975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 범주 스타일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116D2F-50EA-AE01-A526-61B4F547CB67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가상클래스와 가상요소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D05535-84F1-9F52-BA88-B3462FFD45A7}"/>
              </a:ext>
            </a:extLst>
          </p:cNvPr>
          <p:cNvSpPr txBox="1"/>
          <p:nvPr/>
        </p:nvSpPr>
        <p:spPr>
          <a:xfrm>
            <a:off x="746620" y="1225914"/>
            <a:ext cx="507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UI </a:t>
            </a:r>
            <a:r>
              <a:rPr lang="ko-KR" altLang="en-US" b="1"/>
              <a:t>요소 상태에 따른 가상 클래스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98C5FDE-EBD0-0B0E-23FA-6DAA49F8EC91}"/>
              </a:ext>
            </a:extLst>
          </p:cNvPr>
          <p:cNvCxnSpPr/>
          <p:nvPr/>
        </p:nvCxnSpPr>
        <p:spPr>
          <a:xfrm>
            <a:off x="6050303" y="1122753"/>
            <a:ext cx="0" cy="516899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256DA81-26DD-BEBF-5355-DFD5E3835E11}"/>
              </a:ext>
            </a:extLst>
          </p:cNvPr>
          <p:cNvGraphicFramePr>
            <a:graphicFrameLocks noGrp="1"/>
          </p:cNvGraphicFramePr>
          <p:nvPr/>
        </p:nvGraphicFramePr>
        <p:xfrm>
          <a:off x="268448" y="1917104"/>
          <a:ext cx="5554950" cy="1419180"/>
        </p:xfrm>
        <a:graphic>
          <a:graphicData uri="http://schemas.openxmlformats.org/drawingml/2006/table">
            <a:tbl>
              <a:tblPr firstRow="1" bandRow="1"/>
              <a:tblGrid>
                <a:gridCol w="1257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7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28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표기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23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/>
                        <a:t>:enabled, </a:t>
                      </a:r>
                      <a:br>
                        <a:rPr lang="en-US" altLang="ko-KR" sz="1400" b="1"/>
                      </a:br>
                      <a:r>
                        <a:rPr lang="en-US" altLang="ko-KR" sz="1400" b="1"/>
                        <a:t>:disabled</a:t>
                      </a:r>
                      <a:endParaRPr lang="ko-KR" altLang="en-US" sz="14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4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요소를 사용할 수 있을 때와 없을 때의 스타일 지정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8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/>
                        <a:t>:checked</a:t>
                      </a:r>
                      <a:endParaRPr lang="ko-KR" altLang="en-US" sz="14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라디오 박스나 체크 박스에서 항목을 선택했을 때의 스타일 지정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AC168B8-6FAD-3F9D-8D5F-E7A16E73095F}"/>
              </a:ext>
            </a:extLst>
          </p:cNvPr>
          <p:cNvSpPr/>
          <p:nvPr/>
        </p:nvSpPr>
        <p:spPr>
          <a:xfrm>
            <a:off x="6277209" y="1720864"/>
            <a:ext cx="560999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input:disabled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background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#ddd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border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1px #ccc solid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}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input:checked + span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color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blue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}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sz="1200">
              <a:solidFill>
                <a:srgbClr val="0D4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TDc_SSiGothic_120_OTF"/>
                <a:ea typeface="D2Coding" panose="020B0609020101020101" pitchFamily="49" charset="-127"/>
              </a:rPr>
              <a:t>이 달에 신청할 과목을 선택하세요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input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=”radio”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name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=”subject”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=”speaking”&gt;&lt;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span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TDc_SSiGothic_120_OTF"/>
                <a:ea typeface="D2Coding" panose="020B0609020101020101" pitchFamily="49" charset="-127"/>
              </a:rPr>
              <a:t>회화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span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input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=”radio”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name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=”subject”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=”grammar”&gt;&lt;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span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TDc_SSiGothic_120_OTF"/>
                <a:ea typeface="D2Coding" panose="020B0609020101020101" pitchFamily="49" charset="-127"/>
              </a:rPr>
              <a:t>문법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span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input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=”radio”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name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=”subject”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=”writing”&gt;&lt;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span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TDc_SSiGothic_120_OTF"/>
                <a:ea typeface="D2Coding" panose="020B0609020101020101" pitchFamily="49" charset="-127"/>
              </a:rPr>
              <a:t>작문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span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70CBEDB-E33E-34F1-12C2-F093F84F6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956" y="4051881"/>
            <a:ext cx="2766168" cy="1984945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3BDAD9A-9234-2A9B-4DA4-67CA97B06DE6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375FCD-17FA-C6F8-A51B-71B84A61557B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B42368-D42D-F413-D669-C5E05D073CF7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40035187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116D2F-50EA-AE01-A526-61B4F547CB67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가상클래스와 가상요소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3D29A6-7A9C-DCE8-9941-2D659B5A5291}"/>
              </a:ext>
            </a:extLst>
          </p:cNvPr>
          <p:cNvSpPr txBox="1"/>
          <p:nvPr/>
        </p:nvSpPr>
        <p:spPr>
          <a:xfrm>
            <a:off x="746620" y="1225914"/>
            <a:ext cx="507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구조 가상 클래스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8A40B56-6D5E-60D4-C294-7F21AC9A9B12}"/>
              </a:ext>
            </a:extLst>
          </p:cNvPr>
          <p:cNvSpPr/>
          <p:nvPr/>
        </p:nvSpPr>
        <p:spPr>
          <a:xfrm>
            <a:off x="746620" y="1691973"/>
            <a:ext cx="5076777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n-ea"/>
              </a:rPr>
              <a:t>:root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DE9F80-4337-0512-441A-5E8072D9BAD0}"/>
              </a:ext>
            </a:extLst>
          </p:cNvPr>
          <p:cNvSpPr txBox="1"/>
          <p:nvPr/>
        </p:nvSpPr>
        <p:spPr>
          <a:xfrm>
            <a:off x="847288" y="2257760"/>
            <a:ext cx="102177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문서 안의 루트</a:t>
            </a:r>
            <a:r>
              <a:rPr lang="en-US" altLang="ko-KR" sz="1400"/>
              <a:t>(root) </a:t>
            </a:r>
            <a:r>
              <a:rPr lang="ko-KR" altLang="en-US" sz="1400"/>
              <a:t>요소에 스타일을 적용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웹</a:t>
            </a:r>
            <a:r>
              <a:rPr lang="en-US" altLang="ko-KR" sz="1400"/>
              <a:t> </a:t>
            </a:r>
            <a:r>
              <a:rPr lang="ko-KR" altLang="en-US" sz="1400"/>
              <a:t>문서의 최상위 요소는 </a:t>
            </a:r>
            <a:r>
              <a:rPr lang="en-US" altLang="ko-KR" sz="1400"/>
              <a:t>&lt;html&gt; </a:t>
            </a:r>
            <a:r>
              <a:rPr lang="ko-KR" altLang="en-US" sz="1400"/>
              <a:t>이므로 이 스타일을 이용하면 웹 문서 전체에 스타일 적용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E0CA2C-56CF-CCBB-156C-2297C7FDF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854" y="3469878"/>
            <a:ext cx="4626975" cy="2830934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20855A7-1A37-D87C-8BB8-53A9BA59230F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001D508-81AA-8E34-A3F4-7698725F2167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9B83BB-4EEE-2118-2F44-7488F52A7587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9153121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116D2F-50EA-AE01-A526-61B4F547CB67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가상클래스와 가상요소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B60E28-BEEB-19E9-2F14-55A4015DD632}"/>
              </a:ext>
            </a:extLst>
          </p:cNvPr>
          <p:cNvSpPr txBox="1"/>
          <p:nvPr/>
        </p:nvSpPr>
        <p:spPr>
          <a:xfrm>
            <a:off x="746620" y="1225914"/>
            <a:ext cx="507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구조 가상 클래스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CED923-79BD-6204-0340-81B36AA41D1B}"/>
              </a:ext>
            </a:extLst>
          </p:cNvPr>
          <p:cNvSpPr/>
          <p:nvPr/>
        </p:nvSpPr>
        <p:spPr>
          <a:xfrm>
            <a:off x="746620" y="1691973"/>
            <a:ext cx="5076777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n-ea"/>
              </a:rPr>
              <a:t>:nth–child(n)</a:t>
            </a:r>
            <a:r>
              <a:rPr lang="ko-KR" altLang="en-US" sz="1400" b="1">
                <a:latin typeface="+mn-ea"/>
              </a:rPr>
              <a:t>와 </a:t>
            </a:r>
            <a:r>
              <a:rPr lang="en-US" altLang="ko-KR" sz="1400" b="1">
                <a:latin typeface="+mn-ea"/>
              </a:rPr>
              <a:t>:nth–last–child(n)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47F5ED-3F24-AAB9-A001-A623F0C5D79F}"/>
              </a:ext>
            </a:extLst>
          </p:cNvPr>
          <p:cNvSpPr/>
          <p:nvPr/>
        </p:nvSpPr>
        <p:spPr>
          <a:xfrm>
            <a:off x="6748147" y="1477606"/>
            <a:ext cx="3713527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table tr:nth-child(2n+1)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background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lightgray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color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black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}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sz="1200">
              <a:solidFill>
                <a:srgbClr val="0D4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table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border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=”1”&gt;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td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TDc_SSiGothic_120_OTF"/>
                <a:ea typeface="D2Coding" panose="020B0609020101020101" pitchFamily="49" charset="-127"/>
              </a:rPr>
              <a:t>블루베리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td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td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TDc_SSiGothic_120_OTF"/>
                <a:ea typeface="D2Coding" panose="020B0609020101020101" pitchFamily="49" charset="-127"/>
              </a:rPr>
              <a:t>귀리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td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td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TDc_SSiGothic_120_OTF"/>
                <a:ea typeface="D2Coding" panose="020B0609020101020101" pitchFamily="49" charset="-127"/>
              </a:rPr>
              <a:t>토마토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td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……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table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&gt;&gt;</a:t>
            </a:r>
            <a:endParaRPr lang="ko-KR" altLang="en-US" sz="12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F661E5-6052-0097-CC97-E388F0D94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2009" y="2724101"/>
            <a:ext cx="1999329" cy="30164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B1D099-D856-AFDA-21C2-5E174FC79512}"/>
              </a:ext>
            </a:extLst>
          </p:cNvPr>
          <p:cNvSpPr txBox="1"/>
          <p:nvPr/>
        </p:nvSpPr>
        <p:spPr>
          <a:xfrm>
            <a:off x="602813" y="2232593"/>
            <a:ext cx="55031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:nth-child(n) : </a:t>
            </a:r>
            <a:r>
              <a:rPr lang="ko-KR" altLang="en-US" sz="1400"/>
              <a:t>앞에서부터</a:t>
            </a:r>
            <a:r>
              <a:rPr lang="en-US" altLang="ko-KR" sz="1400"/>
              <a:t> n</a:t>
            </a:r>
            <a:r>
              <a:rPr lang="ko-KR" altLang="en-US" sz="1400"/>
              <a:t>번째 자식 요소에 스타일 적용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:nth-last-child(n) : </a:t>
            </a:r>
            <a:r>
              <a:rPr lang="ko-KR" altLang="en-US" sz="1400"/>
              <a:t>뒤에서부터</a:t>
            </a:r>
            <a:r>
              <a:rPr lang="en-US" altLang="ko-KR" sz="1400"/>
              <a:t> n</a:t>
            </a:r>
            <a:r>
              <a:rPr lang="ko-KR" altLang="en-US" sz="1400"/>
              <a:t>번째 자식 요소에 스타일 적용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위치를</a:t>
            </a:r>
            <a:r>
              <a:rPr lang="en-US" altLang="ko-KR" sz="1400"/>
              <a:t> </a:t>
            </a:r>
            <a:r>
              <a:rPr lang="ko-KR" altLang="en-US" sz="1400"/>
              <a:t>나타낼 때 </a:t>
            </a:r>
            <a:r>
              <a:rPr lang="en-US" altLang="ko-KR" sz="1400"/>
              <a:t>an+b </a:t>
            </a:r>
            <a:r>
              <a:rPr lang="ko-KR" altLang="en-US" sz="1400"/>
              <a:t>처럼 수식을 사용할 수도 있음</a:t>
            </a:r>
            <a:r>
              <a:rPr lang="en-US" altLang="ko-KR" sz="1400"/>
              <a:t>. </a:t>
            </a:r>
            <a:br>
              <a:rPr lang="en-US" altLang="ko-KR" sz="1400"/>
            </a:br>
            <a:r>
              <a:rPr lang="ko-KR" altLang="en-US" sz="1400"/>
              <a:t>이 때 </a:t>
            </a:r>
            <a:r>
              <a:rPr lang="en-US" altLang="ko-KR" sz="1400"/>
              <a:t>n </a:t>
            </a:r>
            <a:r>
              <a:rPr lang="ko-KR" altLang="en-US" sz="1400"/>
              <a:t>값은 </a:t>
            </a:r>
            <a:r>
              <a:rPr lang="en-US" altLang="ko-KR" sz="1400"/>
              <a:t>0</a:t>
            </a:r>
            <a:r>
              <a:rPr lang="ko-KR" altLang="en-US" sz="1400"/>
              <a:t>부터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376CC0-61DB-B8B1-C9A4-B36A260F9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13" y="4019307"/>
            <a:ext cx="5714565" cy="219599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3F90E3F-EFD0-82A9-A96A-0459096A8A9C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D7AB35F-68CD-812F-BA54-A8697F7C72D9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181782-B560-095A-3C25-098A0A4938E3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6340013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116D2F-50EA-AE01-A526-61B4F547CB67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가상클래스와 가상요소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801322-6406-3787-6489-871942BFC544}"/>
              </a:ext>
            </a:extLst>
          </p:cNvPr>
          <p:cNvSpPr txBox="1"/>
          <p:nvPr/>
        </p:nvSpPr>
        <p:spPr>
          <a:xfrm>
            <a:off x="746620" y="1225914"/>
            <a:ext cx="507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구조 가상 클래스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6E5D2D3-1AB8-73D1-BFB4-8FE3FA2CCE02}"/>
              </a:ext>
            </a:extLst>
          </p:cNvPr>
          <p:cNvSpPr/>
          <p:nvPr/>
        </p:nvSpPr>
        <p:spPr>
          <a:xfrm>
            <a:off x="746620" y="1691973"/>
            <a:ext cx="5076777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/>
              <a:t>:nth-of-type(n), :nth-last-of-type(n) </a:t>
            </a:r>
            <a:endParaRPr lang="en-US" altLang="ko-KR" sz="1000" b="1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4F1DC25-5800-B002-AB31-CEED84C1AA2B}"/>
              </a:ext>
            </a:extLst>
          </p:cNvPr>
          <p:cNvSpPr/>
          <p:nvPr/>
        </p:nvSpPr>
        <p:spPr>
          <a:xfrm>
            <a:off x="6554598" y="1375240"/>
            <a:ext cx="3713527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ul.navi li:first-child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border-top-left-radius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1em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border-bottom-left-radius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1em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}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ul.navi li:last-child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border-top-right-radius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1em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border-bottom-right-radius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1em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}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sz="1200">
              <a:solidFill>
                <a:srgbClr val="0D4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ul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=”navi”&gt;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=”home”&gt;&lt;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=”#”&gt;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Home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it-IT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it-IT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 </a:t>
            </a:r>
            <a:r>
              <a:rPr lang="it-IT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it-IT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=”html”&gt;&lt;</a:t>
            </a:r>
            <a:r>
              <a:rPr lang="it-IT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 </a:t>
            </a:r>
            <a:r>
              <a:rPr lang="it-IT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it-IT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=”#”&gt;</a:t>
            </a:r>
            <a:r>
              <a:rPr lang="it-IT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HTML5</a:t>
            </a:r>
            <a:r>
              <a:rPr lang="it-IT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it-IT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it-IT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it-IT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it-IT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it-IT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it-IT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 </a:t>
            </a:r>
            <a:r>
              <a:rPr lang="it-IT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it-IT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=”css”&gt;&lt;</a:t>
            </a:r>
            <a:r>
              <a:rPr lang="it-IT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 </a:t>
            </a:r>
            <a:r>
              <a:rPr lang="it-IT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it-IT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=”#”&gt;</a:t>
            </a:r>
            <a:r>
              <a:rPr lang="it-IT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CSS3</a:t>
            </a:r>
            <a:r>
              <a:rPr lang="it-IT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it-IT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it-IT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it-IT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it-IT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it-IT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it-IT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 </a:t>
            </a:r>
            <a:r>
              <a:rPr lang="it-IT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it-IT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=”jquery”&gt;&lt;</a:t>
            </a:r>
            <a:r>
              <a:rPr lang="it-IT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 </a:t>
            </a:r>
            <a:r>
              <a:rPr lang="it-IT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it-IT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=”#”&gt;</a:t>
            </a:r>
            <a:r>
              <a:rPr lang="it-IT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JQuery</a:t>
            </a:r>
            <a:r>
              <a:rPr lang="it-IT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it-IT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it-IT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it-IT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it-IT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7C64EE-5970-7C11-E684-35BCE3D13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244" y="4896788"/>
            <a:ext cx="5174717" cy="7741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CA6249-3D84-2EF6-B65A-F06F7D667EBB}"/>
              </a:ext>
            </a:extLst>
          </p:cNvPr>
          <p:cNvSpPr txBox="1"/>
          <p:nvPr/>
        </p:nvSpPr>
        <p:spPr>
          <a:xfrm>
            <a:off x="602813" y="2232593"/>
            <a:ext cx="55031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:nth-of-type(n) : </a:t>
            </a:r>
            <a:r>
              <a:rPr lang="ko-KR" altLang="en-US" sz="1400"/>
              <a:t>앞에서부터</a:t>
            </a:r>
            <a:r>
              <a:rPr lang="en-US" altLang="ko-KR" sz="1400"/>
              <a:t> n</a:t>
            </a:r>
            <a:r>
              <a:rPr lang="ko-KR" altLang="en-US" sz="1400"/>
              <a:t>번째 요소에 스타일 적용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:nth-last-of-type(n) : </a:t>
            </a:r>
            <a:r>
              <a:rPr lang="ko-KR" altLang="en-US" sz="1400"/>
              <a:t>뒤에서부터</a:t>
            </a:r>
            <a:r>
              <a:rPr lang="en-US" altLang="ko-KR" sz="1400"/>
              <a:t> n</a:t>
            </a:r>
            <a:r>
              <a:rPr lang="ko-KR" altLang="en-US" sz="1400"/>
              <a:t>번째 요소에 스타일 적용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90BECD-3687-8E63-C3F3-C3937D16E734}"/>
              </a:ext>
            </a:extLst>
          </p:cNvPr>
          <p:cNvSpPr/>
          <p:nvPr/>
        </p:nvSpPr>
        <p:spPr>
          <a:xfrm>
            <a:off x="746620" y="3696942"/>
            <a:ext cx="507677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/>
              <a:t>:first-child, :last-child </a:t>
            </a:r>
            <a:endParaRPr lang="en-US" altLang="ko-KR" sz="1000" b="1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D2B489-C958-20C9-3267-2301FBB77EBC}"/>
              </a:ext>
            </a:extLst>
          </p:cNvPr>
          <p:cNvSpPr txBox="1"/>
          <p:nvPr/>
        </p:nvSpPr>
        <p:spPr>
          <a:xfrm>
            <a:off x="602813" y="4237562"/>
            <a:ext cx="55031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:first-child:  </a:t>
            </a:r>
            <a:r>
              <a:rPr lang="ko-KR" altLang="en-US" sz="1400"/>
              <a:t>첫번째</a:t>
            </a:r>
            <a:r>
              <a:rPr lang="en-US" altLang="ko-KR" sz="1400"/>
              <a:t> </a:t>
            </a:r>
            <a:r>
              <a:rPr lang="ko-KR" altLang="en-US" sz="1400"/>
              <a:t>자식 요소스타일 적용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:last-child: </a:t>
            </a:r>
            <a:r>
              <a:rPr lang="ko-KR" altLang="en-US" sz="1400"/>
              <a:t>마지막 자식 요소에 스타일 적용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753686C-50D8-1E7D-AE69-62B96B2A8E88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285F87A-ECDE-A865-731C-78E72251E8BB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EAF7C2-97CC-F27B-F209-1B99994E94C1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4737905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116D2F-50EA-AE01-A526-61B4F547CB67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가상클래스와 가상요소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4B48DC-53C7-A5A0-D59B-0D6EAE078797}"/>
              </a:ext>
            </a:extLst>
          </p:cNvPr>
          <p:cNvSpPr txBox="1"/>
          <p:nvPr/>
        </p:nvSpPr>
        <p:spPr>
          <a:xfrm>
            <a:off x="746620" y="1225914"/>
            <a:ext cx="507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구조 가상 클래스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297EA4C-F59E-AD8F-A81D-6A5F13CC6F64}"/>
              </a:ext>
            </a:extLst>
          </p:cNvPr>
          <p:cNvSpPr/>
          <p:nvPr/>
        </p:nvSpPr>
        <p:spPr>
          <a:xfrm>
            <a:off x="746620" y="1691973"/>
            <a:ext cx="507677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/>
              <a:t>:first-of-type(n), :last-of-type(n) </a:t>
            </a:r>
            <a:endParaRPr lang="en-US" altLang="ko-KR" sz="1000" b="1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10A32B-1513-4456-F4A9-2B1A6D04E94F}"/>
              </a:ext>
            </a:extLst>
          </p:cNvPr>
          <p:cNvSpPr txBox="1"/>
          <p:nvPr/>
        </p:nvSpPr>
        <p:spPr>
          <a:xfrm>
            <a:off x="602813" y="2232593"/>
            <a:ext cx="55031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:first-of-type : </a:t>
            </a:r>
            <a:r>
              <a:rPr lang="ko-KR" altLang="en-US" sz="1400"/>
              <a:t>형제</a:t>
            </a:r>
            <a:r>
              <a:rPr lang="en-US" altLang="ko-KR" sz="1400"/>
              <a:t> </a:t>
            </a:r>
            <a:r>
              <a:rPr lang="ko-KR" altLang="en-US" sz="1400"/>
              <a:t>요소들 중 첫번째 요소에 스타일 적용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:last-of-type : </a:t>
            </a:r>
            <a:r>
              <a:rPr lang="ko-KR" altLang="en-US" sz="1400"/>
              <a:t>형제 요소들 중 마지막 요소에 스타일 적용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000E60-5A91-9FE6-26FD-B3A6CC571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461" y="3235710"/>
            <a:ext cx="3362325" cy="7429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10D7A39-2C41-1AE2-B8EE-47FD5D4FAB77}"/>
              </a:ext>
            </a:extLst>
          </p:cNvPr>
          <p:cNvSpPr/>
          <p:nvPr/>
        </p:nvSpPr>
        <p:spPr>
          <a:xfrm>
            <a:off x="6644081" y="1691973"/>
            <a:ext cx="5076777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/>
              <a:t>:only-child, :only-of-type</a:t>
            </a:r>
            <a:endParaRPr lang="en-US" altLang="ko-KR" sz="1000" b="1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FC3E95-E582-470A-9B35-A8B80DC16878}"/>
              </a:ext>
            </a:extLst>
          </p:cNvPr>
          <p:cNvSpPr txBox="1"/>
          <p:nvPr/>
        </p:nvSpPr>
        <p:spPr>
          <a:xfrm>
            <a:off x="6500274" y="2232593"/>
            <a:ext cx="550317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:only-child : </a:t>
            </a:r>
            <a:r>
              <a:rPr lang="ko-KR" altLang="en-US" sz="1400"/>
              <a:t>부모</a:t>
            </a:r>
            <a:r>
              <a:rPr lang="en-US" altLang="ko-KR" sz="1400"/>
              <a:t> </a:t>
            </a:r>
            <a:r>
              <a:rPr lang="ko-KR" altLang="en-US" sz="1400"/>
              <a:t>요소 안에 자식 요소가 유일하게 하나일 때 스타일 적용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:only-of-type : </a:t>
            </a:r>
            <a:r>
              <a:rPr lang="ko-KR" altLang="en-US" sz="1400"/>
              <a:t>자신이</a:t>
            </a:r>
            <a:r>
              <a:rPr lang="en-US" altLang="ko-KR" sz="1400"/>
              <a:t> </a:t>
            </a:r>
            <a:r>
              <a:rPr lang="ko-KR" altLang="en-US" sz="1400"/>
              <a:t>유일한 요소일 때 스타일 적용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01F7E8A-8E26-C92A-B404-304CAF613E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644"/>
          <a:stretch/>
        </p:blipFill>
        <p:spPr>
          <a:xfrm>
            <a:off x="6850311" y="3394396"/>
            <a:ext cx="3540998" cy="288372"/>
          </a:xfrm>
          <a:prstGeom prst="rect">
            <a:avLst/>
          </a:prstGeom>
        </p:spPr>
      </p:pic>
      <p:sp>
        <p:nvSpPr>
          <p:cNvPr id="10" name="사각형 설명선 7">
            <a:extLst>
              <a:ext uri="{FF2B5EF4-FFF2-40B4-BE49-F238E27FC236}">
                <a16:creationId xmlns:a16="http://schemas.microsoft.com/office/drawing/2014/main" id="{8DC97636-FFFD-DFDA-9BC3-441F456E2AA2}"/>
              </a:ext>
            </a:extLst>
          </p:cNvPr>
          <p:cNvSpPr/>
          <p:nvPr/>
        </p:nvSpPr>
        <p:spPr>
          <a:xfrm>
            <a:off x="6850311" y="3863756"/>
            <a:ext cx="4684551" cy="503339"/>
          </a:xfrm>
          <a:prstGeom prst="wedgeRectCallout">
            <a:avLst>
              <a:gd name="adj1" fmla="val -22993"/>
              <a:gd name="adj2" fmla="val -763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0070C0"/>
                </a:solidFill>
              </a:rPr>
              <a:t>자식 요소가 오직 </a:t>
            </a:r>
            <a:r>
              <a:rPr lang="en-US" altLang="ko-KR" sz="1200">
                <a:solidFill>
                  <a:srgbClr val="0070C0"/>
                </a:solidFill>
              </a:rPr>
              <a:t>p </a:t>
            </a:r>
            <a:r>
              <a:rPr lang="ko-KR" altLang="en-US" sz="1200">
                <a:solidFill>
                  <a:srgbClr val="0070C0"/>
                </a:solidFill>
              </a:rPr>
              <a:t>요소 뿐일 때 </a:t>
            </a:r>
            <a:r>
              <a:rPr lang="en-US" altLang="ko-KR" sz="1200">
                <a:solidFill>
                  <a:srgbClr val="0070C0"/>
                </a:solidFill>
              </a:rPr>
              <a:t>p</a:t>
            </a:r>
            <a:r>
              <a:rPr lang="ko-KR" altLang="en-US" sz="1200">
                <a:solidFill>
                  <a:srgbClr val="0070C0"/>
                </a:solidFill>
              </a:rPr>
              <a:t>의 글자색을 </a:t>
            </a:r>
            <a:r>
              <a:rPr lang="en-US" altLang="ko-KR" sz="1200">
                <a:solidFill>
                  <a:srgbClr val="0070C0"/>
                </a:solidFill>
              </a:rPr>
              <a:t>green</a:t>
            </a:r>
            <a:r>
              <a:rPr lang="ko-KR" altLang="en-US" sz="1200">
                <a:solidFill>
                  <a:srgbClr val="0070C0"/>
                </a:solidFill>
              </a:rPr>
              <a:t>으로 </a:t>
            </a:r>
            <a:br>
              <a:rPr lang="en-US" altLang="ko-KR" sz="1200">
                <a:solidFill>
                  <a:srgbClr val="0070C0"/>
                </a:solidFill>
              </a:rPr>
            </a:br>
            <a:r>
              <a:rPr lang="en-US" altLang="ko-KR" sz="1200">
                <a:solidFill>
                  <a:srgbClr val="0070C0"/>
                </a:solidFill>
              </a:rPr>
              <a:t>(</a:t>
            </a:r>
            <a:r>
              <a:rPr lang="ko-KR" altLang="en-US" sz="1200">
                <a:solidFill>
                  <a:srgbClr val="0070C0"/>
                </a:solidFill>
              </a:rPr>
              <a:t>다른 자식 요소가 있으면 안됨</a:t>
            </a:r>
            <a:r>
              <a:rPr lang="en-US" altLang="ko-KR" sz="1200">
                <a:solidFill>
                  <a:srgbClr val="0070C0"/>
                </a:solidFill>
              </a:rPr>
              <a:t>)</a:t>
            </a:r>
            <a:endParaRPr lang="ko-KR" altLang="en-US" sz="1200">
              <a:solidFill>
                <a:srgbClr val="0070C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61D9D25-0C8E-BE87-1744-88BCC9D5F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312" y="4755442"/>
            <a:ext cx="3533775" cy="323850"/>
          </a:xfrm>
          <a:prstGeom prst="rect">
            <a:avLst/>
          </a:prstGeom>
        </p:spPr>
      </p:pic>
      <p:sp>
        <p:nvSpPr>
          <p:cNvPr id="12" name="사각형 설명선 17">
            <a:extLst>
              <a:ext uri="{FF2B5EF4-FFF2-40B4-BE49-F238E27FC236}">
                <a16:creationId xmlns:a16="http://schemas.microsoft.com/office/drawing/2014/main" id="{71D30766-6DEA-E69C-487B-5242894B6F55}"/>
              </a:ext>
            </a:extLst>
          </p:cNvPr>
          <p:cNvSpPr/>
          <p:nvPr/>
        </p:nvSpPr>
        <p:spPr>
          <a:xfrm>
            <a:off x="6850311" y="5334365"/>
            <a:ext cx="4684551" cy="313962"/>
          </a:xfrm>
          <a:prstGeom prst="wedgeRectCallout">
            <a:avLst>
              <a:gd name="adj1" fmla="val -22993"/>
              <a:gd name="adj2" fmla="val -763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rgbClr val="0070C0"/>
                </a:solidFill>
              </a:rPr>
              <a:t>p </a:t>
            </a:r>
            <a:r>
              <a:rPr lang="ko-KR" altLang="en-US" sz="1200">
                <a:solidFill>
                  <a:srgbClr val="0070C0"/>
                </a:solidFill>
              </a:rPr>
              <a:t>요소가 오직 하나 뿐일 때 </a:t>
            </a:r>
            <a:r>
              <a:rPr lang="en-US" altLang="ko-KR" sz="1200">
                <a:solidFill>
                  <a:srgbClr val="0070C0"/>
                </a:solidFill>
              </a:rPr>
              <a:t>(</a:t>
            </a:r>
            <a:r>
              <a:rPr lang="ko-KR" altLang="en-US" sz="1200">
                <a:solidFill>
                  <a:srgbClr val="0070C0"/>
                </a:solidFill>
              </a:rPr>
              <a:t>다른</a:t>
            </a:r>
            <a:r>
              <a:rPr lang="en-US" altLang="ko-KR" sz="1200">
                <a:solidFill>
                  <a:srgbClr val="0070C0"/>
                </a:solidFill>
              </a:rPr>
              <a:t> </a:t>
            </a:r>
            <a:r>
              <a:rPr lang="ko-KR" altLang="en-US" sz="1200">
                <a:solidFill>
                  <a:srgbClr val="0070C0"/>
                </a:solidFill>
              </a:rPr>
              <a:t>자식 요소 있어도 됨</a:t>
            </a:r>
            <a:r>
              <a:rPr lang="en-US" altLang="ko-KR" sz="1200">
                <a:solidFill>
                  <a:srgbClr val="0070C0"/>
                </a:solidFill>
              </a:rPr>
              <a:t>)</a:t>
            </a:r>
            <a:endParaRPr lang="ko-KR" altLang="en-US" sz="1200">
              <a:solidFill>
                <a:srgbClr val="0070C0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9E32881-EEF2-066F-3968-A24425DD938A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5DEE44C-08B8-A075-4B76-386BA88A82C0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E7EC74-4365-3238-2E54-F6D946E07C1B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42399059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116D2F-50EA-AE01-A526-61B4F547CB67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가상클래스와 가상요소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47EF701-9A5E-1B42-7403-E6B6FB60F90E}"/>
              </a:ext>
            </a:extLst>
          </p:cNvPr>
          <p:cNvSpPr/>
          <p:nvPr/>
        </p:nvSpPr>
        <p:spPr>
          <a:xfrm>
            <a:off x="604006" y="1702418"/>
            <a:ext cx="5076777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/>
              <a:t>:target</a:t>
            </a:r>
            <a:endParaRPr lang="en-US" altLang="ko-KR" sz="1000" b="1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4B54E8-0A2C-D06A-3BA9-9442415368B1}"/>
              </a:ext>
            </a:extLst>
          </p:cNvPr>
          <p:cNvSpPr txBox="1"/>
          <p:nvPr/>
        </p:nvSpPr>
        <p:spPr>
          <a:xfrm>
            <a:off x="604006" y="2148492"/>
            <a:ext cx="55031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앵커로</a:t>
            </a:r>
            <a:r>
              <a:rPr lang="en-US" altLang="ko-KR" sz="1400"/>
              <a:t> </a:t>
            </a:r>
            <a:r>
              <a:rPr lang="ko-KR" altLang="en-US" sz="1400"/>
              <a:t>연결된 부분</a:t>
            </a:r>
            <a:r>
              <a:rPr lang="en-US" altLang="ko-KR" sz="1400"/>
              <a:t>(</a:t>
            </a:r>
            <a:r>
              <a:rPr lang="ko-KR" altLang="en-US" sz="1400"/>
              <a:t>목적지</a:t>
            </a:r>
            <a:r>
              <a:rPr lang="en-US" altLang="ko-KR" sz="1400"/>
              <a:t>)</a:t>
            </a:r>
            <a:r>
              <a:rPr lang="ko-KR" altLang="en-US" sz="1400"/>
              <a:t>에 스타일 지정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936E35-AD3C-26FC-84F8-190181557FAD}"/>
              </a:ext>
            </a:extLst>
          </p:cNvPr>
          <p:cNvSpPr/>
          <p:nvPr/>
        </p:nvSpPr>
        <p:spPr>
          <a:xfrm>
            <a:off x="6644081" y="1691973"/>
            <a:ext cx="5076777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/>
              <a:t>:only-child, :only-of-type</a:t>
            </a:r>
            <a:endParaRPr lang="en-US" altLang="ko-KR" sz="1000" b="1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F8BCB7-72E2-96CD-7167-8E612A8627ED}"/>
              </a:ext>
            </a:extLst>
          </p:cNvPr>
          <p:cNvSpPr txBox="1"/>
          <p:nvPr/>
        </p:nvSpPr>
        <p:spPr>
          <a:xfrm>
            <a:off x="6500274" y="2232593"/>
            <a:ext cx="550317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:only-child : </a:t>
            </a:r>
            <a:r>
              <a:rPr lang="ko-KR" altLang="en-US" sz="1400"/>
              <a:t>부모</a:t>
            </a:r>
            <a:r>
              <a:rPr lang="en-US" altLang="ko-KR" sz="1400"/>
              <a:t> </a:t>
            </a:r>
            <a:r>
              <a:rPr lang="ko-KR" altLang="en-US" sz="1400"/>
              <a:t>요소 안에 자식 요소가 유일하게 하나일 때 스타일 적용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:only-of-type : </a:t>
            </a:r>
            <a:r>
              <a:rPr lang="ko-KR" altLang="en-US" sz="1400"/>
              <a:t>자신이</a:t>
            </a:r>
            <a:r>
              <a:rPr lang="en-US" altLang="ko-KR" sz="1400"/>
              <a:t> </a:t>
            </a:r>
            <a:r>
              <a:rPr lang="ko-KR" altLang="en-US" sz="1400"/>
              <a:t>유일한 요소일 때 스타일 적용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5CC205E-BF3A-B8FA-DA10-68A93C6E9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644"/>
          <a:stretch/>
        </p:blipFill>
        <p:spPr>
          <a:xfrm>
            <a:off x="6850311" y="3394396"/>
            <a:ext cx="3540998" cy="288372"/>
          </a:xfrm>
          <a:prstGeom prst="rect">
            <a:avLst/>
          </a:prstGeom>
        </p:spPr>
      </p:pic>
      <p:sp>
        <p:nvSpPr>
          <p:cNvPr id="8" name="사각형 설명선 7">
            <a:extLst>
              <a:ext uri="{FF2B5EF4-FFF2-40B4-BE49-F238E27FC236}">
                <a16:creationId xmlns:a16="http://schemas.microsoft.com/office/drawing/2014/main" id="{94BF20F4-95D9-E5B3-BDCD-00D08A47A02C}"/>
              </a:ext>
            </a:extLst>
          </p:cNvPr>
          <p:cNvSpPr/>
          <p:nvPr/>
        </p:nvSpPr>
        <p:spPr>
          <a:xfrm>
            <a:off x="6850311" y="3863756"/>
            <a:ext cx="4684551" cy="503339"/>
          </a:xfrm>
          <a:prstGeom prst="wedgeRectCallout">
            <a:avLst>
              <a:gd name="adj1" fmla="val -22993"/>
              <a:gd name="adj2" fmla="val -763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0070C0"/>
                </a:solidFill>
              </a:rPr>
              <a:t>자식 요소가 오직 </a:t>
            </a:r>
            <a:r>
              <a:rPr lang="en-US" altLang="ko-KR" sz="1200">
                <a:solidFill>
                  <a:srgbClr val="0070C0"/>
                </a:solidFill>
              </a:rPr>
              <a:t>p </a:t>
            </a:r>
            <a:r>
              <a:rPr lang="ko-KR" altLang="en-US" sz="1200">
                <a:solidFill>
                  <a:srgbClr val="0070C0"/>
                </a:solidFill>
              </a:rPr>
              <a:t>요소 뿐일 때 </a:t>
            </a:r>
            <a:r>
              <a:rPr lang="en-US" altLang="ko-KR" sz="1200">
                <a:solidFill>
                  <a:srgbClr val="0070C0"/>
                </a:solidFill>
              </a:rPr>
              <a:t>p</a:t>
            </a:r>
            <a:r>
              <a:rPr lang="ko-KR" altLang="en-US" sz="1200">
                <a:solidFill>
                  <a:srgbClr val="0070C0"/>
                </a:solidFill>
              </a:rPr>
              <a:t>의 글자색을 </a:t>
            </a:r>
            <a:r>
              <a:rPr lang="en-US" altLang="ko-KR" sz="1200">
                <a:solidFill>
                  <a:srgbClr val="0070C0"/>
                </a:solidFill>
              </a:rPr>
              <a:t>green</a:t>
            </a:r>
            <a:r>
              <a:rPr lang="ko-KR" altLang="en-US" sz="1200">
                <a:solidFill>
                  <a:srgbClr val="0070C0"/>
                </a:solidFill>
              </a:rPr>
              <a:t>으로 </a:t>
            </a:r>
            <a:br>
              <a:rPr lang="en-US" altLang="ko-KR" sz="1200">
                <a:solidFill>
                  <a:srgbClr val="0070C0"/>
                </a:solidFill>
              </a:rPr>
            </a:br>
            <a:r>
              <a:rPr lang="en-US" altLang="ko-KR" sz="1200">
                <a:solidFill>
                  <a:srgbClr val="0070C0"/>
                </a:solidFill>
              </a:rPr>
              <a:t>(</a:t>
            </a:r>
            <a:r>
              <a:rPr lang="ko-KR" altLang="en-US" sz="1200">
                <a:solidFill>
                  <a:srgbClr val="0070C0"/>
                </a:solidFill>
              </a:rPr>
              <a:t>다른 자식 요소가 있으면 안됨</a:t>
            </a:r>
            <a:r>
              <a:rPr lang="en-US" altLang="ko-KR" sz="1200">
                <a:solidFill>
                  <a:srgbClr val="0070C0"/>
                </a:solidFill>
              </a:rPr>
              <a:t>)</a:t>
            </a:r>
            <a:endParaRPr lang="ko-KR" altLang="en-US" sz="1200">
              <a:solidFill>
                <a:srgbClr val="0070C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231BE45-3882-6794-AEE4-57127691A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312" y="4755442"/>
            <a:ext cx="3533775" cy="323850"/>
          </a:xfrm>
          <a:prstGeom prst="rect">
            <a:avLst/>
          </a:prstGeom>
        </p:spPr>
      </p:pic>
      <p:sp>
        <p:nvSpPr>
          <p:cNvPr id="10" name="사각형 설명선 17">
            <a:extLst>
              <a:ext uri="{FF2B5EF4-FFF2-40B4-BE49-F238E27FC236}">
                <a16:creationId xmlns:a16="http://schemas.microsoft.com/office/drawing/2014/main" id="{53FA2A4D-D607-BC5A-D9CC-D19E5E38231E}"/>
              </a:ext>
            </a:extLst>
          </p:cNvPr>
          <p:cNvSpPr/>
          <p:nvPr/>
        </p:nvSpPr>
        <p:spPr>
          <a:xfrm>
            <a:off x="6850311" y="5334365"/>
            <a:ext cx="4684551" cy="313962"/>
          </a:xfrm>
          <a:prstGeom prst="wedgeRectCallout">
            <a:avLst>
              <a:gd name="adj1" fmla="val -22993"/>
              <a:gd name="adj2" fmla="val -763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rgbClr val="0070C0"/>
                </a:solidFill>
              </a:rPr>
              <a:t>p </a:t>
            </a:r>
            <a:r>
              <a:rPr lang="ko-KR" altLang="en-US" sz="1200">
                <a:solidFill>
                  <a:srgbClr val="0070C0"/>
                </a:solidFill>
              </a:rPr>
              <a:t>요소가 오직 하나 뿐일 때 </a:t>
            </a:r>
            <a:r>
              <a:rPr lang="en-US" altLang="ko-KR" sz="1200">
                <a:solidFill>
                  <a:srgbClr val="0070C0"/>
                </a:solidFill>
              </a:rPr>
              <a:t>(</a:t>
            </a:r>
            <a:r>
              <a:rPr lang="ko-KR" altLang="en-US" sz="1200">
                <a:solidFill>
                  <a:srgbClr val="0070C0"/>
                </a:solidFill>
              </a:rPr>
              <a:t>다른</a:t>
            </a:r>
            <a:r>
              <a:rPr lang="en-US" altLang="ko-KR" sz="1200">
                <a:solidFill>
                  <a:srgbClr val="0070C0"/>
                </a:solidFill>
              </a:rPr>
              <a:t> </a:t>
            </a:r>
            <a:r>
              <a:rPr lang="ko-KR" altLang="en-US" sz="1200">
                <a:solidFill>
                  <a:srgbClr val="0070C0"/>
                </a:solidFill>
              </a:rPr>
              <a:t>자식 요소 있어도 됨</a:t>
            </a:r>
            <a:r>
              <a:rPr lang="en-US" altLang="ko-KR" sz="1200">
                <a:solidFill>
                  <a:srgbClr val="0070C0"/>
                </a:solidFill>
              </a:rPr>
              <a:t>)</a:t>
            </a:r>
            <a:endParaRPr lang="ko-KR" altLang="en-US" sz="1200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AD6F5B-F7A9-0564-8250-9ED1156A3442}"/>
              </a:ext>
            </a:extLst>
          </p:cNvPr>
          <p:cNvSpPr txBox="1"/>
          <p:nvPr/>
        </p:nvSpPr>
        <p:spPr>
          <a:xfrm>
            <a:off x="746619" y="1198992"/>
            <a:ext cx="507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그 외 가상 클래스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D8FD05-B1CC-4064-06CB-324EF7CDF552}"/>
              </a:ext>
            </a:extLst>
          </p:cNvPr>
          <p:cNvSpPr/>
          <p:nvPr/>
        </p:nvSpPr>
        <p:spPr>
          <a:xfrm>
            <a:off x="604006" y="3863756"/>
            <a:ext cx="5076777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/>
              <a:t>:not</a:t>
            </a:r>
            <a:endParaRPr lang="en-US" altLang="ko-KR" sz="1000" b="1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5ABD5E-1CE3-9DD7-BDA1-6EF16262CD33}"/>
              </a:ext>
            </a:extLst>
          </p:cNvPr>
          <p:cNvSpPr txBox="1"/>
          <p:nvPr/>
        </p:nvSpPr>
        <p:spPr>
          <a:xfrm>
            <a:off x="604006" y="4309830"/>
            <a:ext cx="550317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괄호 안에 있는 요소를 제외한 부분에 스타일 지정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514603B-1E82-494F-7778-00E967B1F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24" y="2656472"/>
            <a:ext cx="3408815" cy="29027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64B11B8-9B14-FA1A-17F6-14F59A7250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624" y="4837322"/>
            <a:ext cx="2326635" cy="319342"/>
          </a:xfrm>
          <a:prstGeom prst="rect">
            <a:avLst/>
          </a:prstGeom>
        </p:spPr>
      </p:pic>
      <p:sp>
        <p:nvSpPr>
          <p:cNvPr id="16" name="사각형 설명선 19">
            <a:extLst>
              <a:ext uri="{FF2B5EF4-FFF2-40B4-BE49-F238E27FC236}">
                <a16:creationId xmlns:a16="http://schemas.microsoft.com/office/drawing/2014/main" id="{A83334A2-57CF-82C9-0570-301D1B81B27D}"/>
              </a:ext>
            </a:extLst>
          </p:cNvPr>
          <p:cNvSpPr/>
          <p:nvPr/>
        </p:nvSpPr>
        <p:spPr>
          <a:xfrm>
            <a:off x="676624" y="5491346"/>
            <a:ext cx="4684551" cy="313962"/>
          </a:xfrm>
          <a:prstGeom prst="wedgeRectCallout">
            <a:avLst>
              <a:gd name="adj1" fmla="val -22993"/>
              <a:gd name="adj2" fmla="val -763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rgbClr val="0070C0"/>
                </a:solidFill>
              </a:rPr>
              <a:t>#ex</a:t>
            </a:r>
            <a:r>
              <a:rPr lang="ko-KR" altLang="en-US" sz="1200">
                <a:solidFill>
                  <a:srgbClr val="0070C0"/>
                </a:solidFill>
              </a:rPr>
              <a:t>가 아닌 모든 </a:t>
            </a:r>
            <a:r>
              <a:rPr lang="en-US" altLang="ko-KR" sz="1200">
                <a:solidFill>
                  <a:srgbClr val="0070C0"/>
                </a:solidFill>
              </a:rPr>
              <a:t>p </a:t>
            </a:r>
            <a:r>
              <a:rPr lang="ko-KR" altLang="en-US" sz="1200">
                <a:solidFill>
                  <a:srgbClr val="0070C0"/>
                </a:solidFill>
              </a:rPr>
              <a:t>요소에서 글자색을 파랑으로</a:t>
            </a:r>
          </a:p>
        </p:txBody>
      </p:sp>
      <p:sp>
        <p:nvSpPr>
          <p:cNvPr id="17" name="사각형 설명선 20">
            <a:extLst>
              <a:ext uri="{FF2B5EF4-FFF2-40B4-BE49-F238E27FC236}">
                <a16:creationId xmlns:a16="http://schemas.microsoft.com/office/drawing/2014/main" id="{59275011-9FA9-08F3-7286-23D089C279F7}"/>
              </a:ext>
            </a:extLst>
          </p:cNvPr>
          <p:cNvSpPr/>
          <p:nvPr/>
        </p:nvSpPr>
        <p:spPr>
          <a:xfrm>
            <a:off x="676624" y="3109411"/>
            <a:ext cx="4684551" cy="313962"/>
          </a:xfrm>
          <a:prstGeom prst="wedgeRectCallout">
            <a:avLst>
              <a:gd name="adj1" fmla="val -22993"/>
              <a:gd name="adj2" fmla="val -763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rgbClr val="0070C0"/>
                </a:solidFill>
              </a:rPr>
              <a:t>#intro </a:t>
            </a:r>
            <a:r>
              <a:rPr lang="ko-KR" altLang="en-US" sz="1200">
                <a:solidFill>
                  <a:srgbClr val="0070C0"/>
                </a:solidFill>
              </a:rPr>
              <a:t>앵커가 연결하는 부분의 배경 색을 노랑으로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6D86C95-0A89-D619-E63A-174C3CAC08E2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82CDC9D-8C6F-826F-C10D-18FFE485D6FF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D25C54-F27F-F6BF-FFD1-750DDB5948C4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9007380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116D2F-50EA-AE01-A526-61B4F547CB67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가상클래스와 가상요소 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01825B6-1D05-AFEF-0C1E-553F41BF60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189700"/>
              </p:ext>
            </p:extLst>
          </p:nvPr>
        </p:nvGraphicFramePr>
        <p:xfrm>
          <a:off x="654091" y="1658471"/>
          <a:ext cx="10536573" cy="4794393"/>
        </p:xfrm>
        <a:graphic>
          <a:graphicData uri="http://schemas.openxmlformats.org/drawingml/2006/table">
            <a:tbl>
              <a:tblPr firstRow="1" bandRow="1"/>
              <a:tblGrid>
                <a:gridCol w="2122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14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표기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16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/>
                        <a:t>:target</a:t>
                      </a:r>
                      <a:endParaRPr lang="ko-KR" altLang="en-US" sz="14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400">
                          <a:solidFill>
                            <a:prstClr val="black"/>
                          </a:solidFill>
                        </a:rPr>
                        <a:t>앵커</a:t>
                      </a:r>
                      <a:r>
                        <a:rPr lang="en-US" altLang="ko-KR" sz="1400">
                          <a:solidFill>
                            <a:prstClr val="black"/>
                          </a:solidFill>
                        </a:rPr>
                        <a:t> </a:t>
                      </a:r>
                      <a:r>
                        <a:rPr lang="ko-KR" altLang="en-US" sz="1400">
                          <a:solidFill>
                            <a:prstClr val="black"/>
                          </a:solidFill>
                        </a:rPr>
                        <a:t>목적지에 스타일 적용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16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/>
                        <a:t>:not</a:t>
                      </a:r>
                      <a:endParaRPr lang="ko-KR" altLang="en-US" sz="14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solidFill>
                            <a:prstClr val="black"/>
                          </a:solidFill>
                        </a:rPr>
                        <a:t>특정 요소가 아닐 때 스타일 적용하기</a:t>
                      </a:r>
                      <a:endParaRPr lang="en-US" altLang="ko-KR" sz="1400" dirty="0">
                        <a:solidFill>
                          <a:prstClr val="black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16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/>
                        <a:t>:nth-last-child(n)</a:t>
                      </a:r>
                      <a:endParaRPr lang="ko-KR" altLang="en-US" sz="14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prstClr val="black"/>
                          </a:solidFill>
                        </a:rPr>
                        <a:t>부모 요소의 뒤로부터 </a:t>
                      </a:r>
                      <a:r>
                        <a:rPr lang="en-US" altLang="ko-KR" sz="1400" dirty="0">
                          <a:solidFill>
                            <a:prstClr val="black"/>
                          </a:solidFill>
                        </a:rPr>
                        <a:t>n</a:t>
                      </a:r>
                      <a:r>
                        <a:rPr lang="ko-KR" altLang="en-US" sz="1400" dirty="0">
                          <a:solidFill>
                            <a:prstClr val="black"/>
                          </a:solidFill>
                        </a:rPr>
                        <a:t>번째의 자식 요소에 스타일을 적용한다</a:t>
                      </a:r>
                      <a:r>
                        <a:rPr lang="en-US" altLang="ko-KR" sz="1400" dirty="0">
                          <a:solidFill>
                            <a:prstClr val="black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816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/>
                        <a:t>:nth-of-type(n)</a:t>
                      </a:r>
                      <a:endParaRPr lang="ko-KR" altLang="en-US" sz="14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prstClr val="black"/>
                          </a:solidFill>
                        </a:rPr>
                        <a:t>같은 유형의 요소 중에서 </a:t>
                      </a:r>
                      <a:r>
                        <a:rPr lang="en-US" altLang="ko-KR" sz="1400" dirty="0">
                          <a:solidFill>
                            <a:prstClr val="black"/>
                          </a:solidFill>
                        </a:rPr>
                        <a:t>n </a:t>
                      </a:r>
                      <a:r>
                        <a:rPr lang="ko-KR" altLang="en-US" sz="1400" dirty="0">
                          <a:solidFill>
                            <a:prstClr val="black"/>
                          </a:solidFill>
                        </a:rPr>
                        <a:t>번째 나타나는 요소에 스타일을 적용한다</a:t>
                      </a:r>
                      <a:r>
                        <a:rPr lang="en-US" altLang="ko-KR" sz="1400" dirty="0">
                          <a:solidFill>
                            <a:prstClr val="black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79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/>
                        <a:t>:nth-last-of-type(n)</a:t>
                      </a:r>
                      <a:endParaRPr lang="ko-KR" altLang="en-US" sz="14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prstClr val="black"/>
                          </a:solidFill>
                        </a:rPr>
                        <a:t>같은</a:t>
                      </a:r>
                      <a:r>
                        <a:rPr lang="en-US" altLang="ko-KR" sz="1400" dirty="0">
                          <a:solidFill>
                            <a:prstClr val="black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prstClr val="black"/>
                          </a:solidFill>
                        </a:rPr>
                        <a:t>유형의 요소 중에서 끝에서부터 세어 </a:t>
                      </a:r>
                      <a:r>
                        <a:rPr lang="en-US" altLang="ko-KR" sz="1400" dirty="0">
                          <a:solidFill>
                            <a:prstClr val="black"/>
                          </a:solidFill>
                        </a:rPr>
                        <a:t>n</a:t>
                      </a:r>
                      <a:r>
                        <a:rPr lang="ko-KR" altLang="en-US" sz="1400" dirty="0">
                          <a:solidFill>
                            <a:prstClr val="black"/>
                          </a:solidFill>
                        </a:rPr>
                        <a:t>번째 나타나는 요소에 스타일을 적용한다</a:t>
                      </a:r>
                      <a:r>
                        <a:rPr lang="en-US" altLang="ko-KR" sz="1400" dirty="0">
                          <a:solidFill>
                            <a:prstClr val="black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prstClr val="black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79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/>
                        <a:t>:first-child</a:t>
                      </a:r>
                      <a:endParaRPr lang="ko-KR" altLang="en-US" sz="14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400" dirty="0" err="1"/>
                        <a:t>첫번째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자식 요소에 스타일을 적용한다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657869"/>
                  </a:ext>
                </a:extLst>
              </a:tr>
              <a:tr h="41479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/>
                        <a:t>:last-child</a:t>
                      </a:r>
                      <a:endParaRPr lang="ko-KR" altLang="en-US" sz="14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prstClr val="black"/>
                          </a:solidFill>
                        </a:rPr>
                        <a:t>마지막 자식 요소에 스타일을 적용한다</a:t>
                      </a:r>
                      <a:r>
                        <a:rPr lang="en-US" altLang="ko-KR" sz="1400" dirty="0">
                          <a:solidFill>
                            <a:prstClr val="black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8086710"/>
                  </a:ext>
                </a:extLst>
              </a:tr>
              <a:tr h="41479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/>
                        <a:t>:first-of-type</a:t>
                      </a:r>
                      <a:endParaRPr lang="ko-KR" altLang="en-US" sz="14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prstClr val="black"/>
                          </a:solidFill>
                        </a:rPr>
                        <a:t>형제</a:t>
                      </a:r>
                      <a:r>
                        <a:rPr lang="en-US" altLang="ko-KR" sz="1400" baseline="0" dirty="0">
                          <a:solidFill>
                            <a:prstClr val="black"/>
                          </a:solidFill>
                        </a:rPr>
                        <a:t> </a:t>
                      </a:r>
                      <a:r>
                        <a:rPr lang="ko-KR" altLang="en-US" sz="1400" baseline="0" dirty="0">
                          <a:solidFill>
                            <a:prstClr val="black"/>
                          </a:solidFill>
                        </a:rPr>
                        <a:t>중에서 </a:t>
                      </a:r>
                      <a:r>
                        <a:rPr lang="ko-KR" altLang="en-US" sz="1400" baseline="0" dirty="0" err="1">
                          <a:solidFill>
                            <a:prstClr val="black"/>
                          </a:solidFill>
                        </a:rPr>
                        <a:t>첫번째</a:t>
                      </a:r>
                      <a:r>
                        <a:rPr lang="ko-KR" altLang="en-US" sz="1400" baseline="0" dirty="0">
                          <a:solidFill>
                            <a:prstClr val="black"/>
                          </a:solidFill>
                        </a:rPr>
                        <a:t> 요소에 스타일을 적용한다</a:t>
                      </a:r>
                      <a:r>
                        <a:rPr lang="en-US" altLang="ko-KR" sz="1400" baseline="0" dirty="0">
                          <a:solidFill>
                            <a:prstClr val="black"/>
                          </a:solidFill>
                        </a:rPr>
                        <a:t>. </a:t>
                      </a:r>
                      <a:endParaRPr lang="en-US" altLang="ko-KR" sz="1400" dirty="0">
                        <a:solidFill>
                          <a:prstClr val="black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840170"/>
                  </a:ext>
                </a:extLst>
              </a:tr>
              <a:tr h="41479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/>
                        <a:t>:last-of-type</a:t>
                      </a:r>
                      <a:endParaRPr lang="ko-KR" altLang="en-US" sz="14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prstClr val="black"/>
                          </a:solidFill>
                        </a:rPr>
                        <a:t>형제</a:t>
                      </a:r>
                      <a:r>
                        <a:rPr lang="en-US" altLang="ko-KR" sz="1400" dirty="0">
                          <a:solidFill>
                            <a:prstClr val="black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prstClr val="black"/>
                          </a:solidFill>
                        </a:rPr>
                        <a:t>중에서 마지막 요소에 스타일을 적용한다</a:t>
                      </a:r>
                      <a:r>
                        <a:rPr lang="en-US" altLang="ko-KR" sz="1400" dirty="0">
                          <a:solidFill>
                            <a:prstClr val="black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4919732"/>
                  </a:ext>
                </a:extLst>
              </a:tr>
              <a:tr h="41479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/>
                        <a:t>:only-child</a:t>
                      </a:r>
                      <a:endParaRPr lang="ko-KR" altLang="en-US" sz="14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solidFill>
                            <a:prstClr val="black"/>
                          </a:solidFill>
                        </a:rPr>
                        <a:t>해당 요소가 유일한 자식 요소일 때 스타일을 </a:t>
                      </a:r>
                      <a:r>
                        <a:rPr lang="ko-KR" altLang="en-US" sz="1400" dirty="0">
                          <a:solidFill>
                            <a:prstClr val="black"/>
                          </a:solidFill>
                        </a:rPr>
                        <a:t>적용한다</a:t>
                      </a:r>
                      <a:r>
                        <a:rPr lang="en-US" altLang="ko-KR" sz="1400" dirty="0">
                          <a:solidFill>
                            <a:prstClr val="black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prstClr val="black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058314"/>
                  </a:ext>
                </a:extLst>
              </a:tr>
              <a:tr h="41479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/>
                        <a:t>:only-of-type</a:t>
                      </a:r>
                      <a:endParaRPr lang="ko-KR" altLang="en-US" sz="14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prstClr val="black"/>
                          </a:solidFill>
                        </a:rPr>
                        <a:t>해당 요소가 하나 뿐인 요소에 스타일을 적용한다</a:t>
                      </a:r>
                      <a:r>
                        <a:rPr lang="en-US" altLang="ko-KR" sz="1400" dirty="0">
                          <a:solidFill>
                            <a:prstClr val="black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prstClr val="black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7138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6693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116D2F-50EA-AE01-A526-61B4F547CB67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선택자의 종류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346861-2AF9-00C7-C666-56AD69FD1F68}"/>
              </a:ext>
            </a:extLst>
          </p:cNvPr>
          <p:cNvGraphicFramePr>
            <a:graphicFrameLocks noGrp="1"/>
          </p:cNvGraphicFramePr>
          <p:nvPr/>
        </p:nvGraphicFramePr>
        <p:xfrm>
          <a:off x="1239333" y="1374416"/>
          <a:ext cx="9713334" cy="422894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486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2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23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46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 형태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 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021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상태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:checked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input:checked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:focus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input:focus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:enabled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input:enabled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:disabled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input:disabled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02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링크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:link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a:link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:visited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a:visited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2021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문자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::first-letter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p::first-letter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::first-line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p::first-line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::after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p::after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::before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p::before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::selection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p::selection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부정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:not(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li:not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(.item)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4247809-0769-3531-51AA-B1086DEE52CC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C8E851C-D7D3-44F9-6304-13ADA8A13CA1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6C16C5-825D-2B61-BD2A-D03D71D8F43B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9429291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116D2F-50EA-AE01-A526-61B4F547CB67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가상클래스와 가상요소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2E841E-DB29-1D2F-2567-7568AE9809EE}"/>
              </a:ext>
            </a:extLst>
          </p:cNvPr>
          <p:cNvSpPr txBox="1"/>
          <p:nvPr/>
        </p:nvSpPr>
        <p:spPr>
          <a:xfrm>
            <a:off x="746620" y="1225914"/>
            <a:ext cx="507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가상 요소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8EDE75-E749-6B5F-C104-9F9606AE308D}"/>
              </a:ext>
            </a:extLst>
          </p:cNvPr>
          <p:cNvSpPr txBox="1"/>
          <p:nvPr/>
        </p:nvSpPr>
        <p:spPr>
          <a:xfrm>
            <a:off x="604006" y="1838310"/>
            <a:ext cx="55031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::first-line : </a:t>
            </a:r>
            <a:r>
              <a:rPr lang="ko-KR" altLang="en-US" sz="1400"/>
              <a:t>특정 요소의 첫번째 줄에 스타일 적용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::first-letter : </a:t>
            </a:r>
            <a:r>
              <a:rPr lang="ko-KR" altLang="en-US" sz="1400"/>
              <a:t>특정 요소의 첫번째 글자에 스타일 적용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::before : </a:t>
            </a:r>
            <a:r>
              <a:rPr lang="ko-KR" altLang="en-US" sz="1400"/>
              <a:t>특정 요소의 앞에 지정한 내용을 추가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::after : </a:t>
            </a:r>
            <a:r>
              <a:rPr lang="ko-KR" altLang="en-US" sz="1400"/>
              <a:t>특정 요소의 뒤에 지정한 내용을 추가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C0124F4C-19E6-613A-DD54-96F1056AB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914" y="4620030"/>
            <a:ext cx="1359108" cy="1384996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4FCB581-DD91-8C6D-EE9D-FCC5E9805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646" y="1438059"/>
            <a:ext cx="2287283" cy="4566967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D070357-D17F-3292-6C2E-8CC1CEE696D6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18B4F67-A188-C9C9-0ED7-C8569FDED2CE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83E165-2A3C-F763-3560-66CBC0B2F7B0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6573760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116D2F-50EA-AE01-A526-61B4F547CB67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반응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선택자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0AE376E-513B-0F11-50FD-02FD7E859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1874892"/>
            <a:ext cx="4594860" cy="36347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E035A89-68AC-4E83-7F28-76FCEAA3C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659" y="1874892"/>
            <a:ext cx="3169920" cy="22021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AB4455-3B86-1B33-F2DB-176DD087FEE2}"/>
              </a:ext>
            </a:extLst>
          </p:cNvPr>
          <p:cNvSpPr txBox="1"/>
          <p:nvPr/>
        </p:nvSpPr>
        <p:spPr>
          <a:xfrm>
            <a:off x="6602659" y="4678884"/>
            <a:ext cx="40014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:active: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사용자가 마우스로 클릭한 태그를 선택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:hover: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사용자가 마우스를 올린 태그를 선택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F6B8A43-05A1-75F7-E190-260F9311C5B8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D75B7F2-49C5-1FB6-4F95-DC7DB1468390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455C3F-ED15-93FE-1056-95743376538E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205727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116D2F-50EA-AE01-A526-61B4F547CB67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상태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선택자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0ABF990-A09B-0C2C-DF05-749F9DD2B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62" y="1125995"/>
            <a:ext cx="4734367" cy="38136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9019E4-1A2A-CF42-FF5E-BE3826AB7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124" y="1125995"/>
            <a:ext cx="4392488" cy="2294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DB0DD31-933D-7D42-4091-592206A5B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124" y="3454778"/>
            <a:ext cx="4392488" cy="1484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BE528C-D6A6-D2EE-8BB4-B0488339B396}"/>
              </a:ext>
            </a:extLst>
          </p:cNvPr>
          <p:cNvSpPr txBox="1"/>
          <p:nvPr/>
        </p:nvSpPr>
        <p:spPr>
          <a:xfrm>
            <a:off x="10145588" y="1965290"/>
            <a:ext cx="12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초기 실행 모습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73C730-14AB-048F-CBC4-F73D913CEF78}"/>
              </a:ext>
            </a:extLst>
          </p:cNvPr>
          <p:cNvSpPr txBox="1"/>
          <p:nvPr/>
        </p:nvSpPr>
        <p:spPr>
          <a:xfrm>
            <a:off x="10145588" y="3574143"/>
            <a:ext cx="141897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input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태그를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checked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상태로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변경해서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p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태그 영역이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서서히 사라진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모습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18A0BF4-89D5-4845-E243-EDAED28CE6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6813433"/>
              </p:ext>
            </p:extLst>
          </p:nvPr>
        </p:nvGraphicFramePr>
        <p:xfrm>
          <a:off x="1432620" y="5086435"/>
          <a:ext cx="8640960" cy="134945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40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60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 형태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8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:checked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체크 상태의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input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태그를 선택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8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:focus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초점이 맞추어진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input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태그를 선택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8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:enabled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사용 가능한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input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태그를 선택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8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:disabled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사용 불가능한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input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태그를 선택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84769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116D2F-50EA-AE01-A526-61B4F547CB67}"/>
              </a:ext>
            </a:extLst>
          </p:cNvPr>
          <p:cNvSpPr txBox="1"/>
          <p:nvPr/>
        </p:nvSpPr>
        <p:spPr>
          <a:xfrm>
            <a:off x="306647" y="319086"/>
            <a:ext cx="71772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구조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선택자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일반 구조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선택자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587DC68-3B74-C034-3752-3C3FD6B9A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44" y="1628800"/>
            <a:ext cx="3620801" cy="41822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55AB27-F9B0-0C27-CB7C-41C8D9B3F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768" y="1628800"/>
            <a:ext cx="5616624" cy="1658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B069BC3-BA29-7D8B-CE62-1A54D5264C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33940"/>
              </p:ext>
            </p:extLst>
          </p:nvPr>
        </p:nvGraphicFramePr>
        <p:xfrm>
          <a:off x="4840760" y="3933056"/>
          <a:ext cx="6696744" cy="18059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76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 형태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:first-child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형제 관계 중에서 첫 번째에 위치하는 태그를 선택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:last-child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형제 관계 중에서 마지막에 위치하는 태그를 선택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:nth-child(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수열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형제 관계 중에서 앞에서 수열 번째에 태그를 선택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:nth-last-child(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수열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형제 관계 중에서 뒤에서 수열 번째에 태그를 선택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46FA4FC-29DA-02DD-85AA-FBB1EF084E59}"/>
              </a:ext>
            </a:extLst>
          </p:cNvPr>
          <p:cNvSpPr txBox="1"/>
          <p:nvPr/>
        </p:nvSpPr>
        <p:spPr>
          <a:xfrm>
            <a:off x="6266996" y="3133197"/>
            <a:ext cx="2908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latin typeface="나눔고딕" pitchFamily="50" charset="-127"/>
                <a:ea typeface="나눔고딕" pitchFamily="50" charset="-127"/>
              </a:rPr>
              <a:t>짝수와 홀수를 구분해서 제작한 사례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325CB5-396E-4175-9FCC-7B1C7EB17988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8D48DAC-2FCD-D512-B1C7-F1EAD3237AC2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14B50E-B712-9B2C-74A2-B4352139D5C1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0135997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116D2F-50EA-AE01-A526-61B4F547CB67}"/>
              </a:ext>
            </a:extLst>
          </p:cNvPr>
          <p:cNvSpPr txBox="1"/>
          <p:nvPr/>
        </p:nvSpPr>
        <p:spPr>
          <a:xfrm>
            <a:off x="306647" y="319086"/>
            <a:ext cx="77161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구조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선택자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형태 구조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선택자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D4380AC-F815-99DF-F4E8-CDB820E48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808" y="1249489"/>
            <a:ext cx="3960440" cy="30841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9D8FE6-973C-4BD7-D0B9-20B4AC060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305" y="1249490"/>
            <a:ext cx="3163054" cy="30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AC8F48-3DFC-CBB2-36B3-7EBC77E24D10}"/>
              </a:ext>
            </a:extLst>
          </p:cNvPr>
          <p:cNvSpPr txBox="1"/>
          <p:nvPr/>
        </p:nvSpPr>
        <p:spPr>
          <a:xfrm>
            <a:off x="7583456" y="3337705"/>
            <a:ext cx="3512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첫 번째로 등장하는 특정 형태의 태그가 선택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E912096-C647-9131-6FD0-086B2C80B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010771"/>
              </p:ext>
            </p:extLst>
          </p:nvPr>
        </p:nvGraphicFramePr>
        <p:xfrm>
          <a:off x="1606792" y="4529806"/>
          <a:ext cx="8640960" cy="18059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661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4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 형태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:first-of-type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형제 관계 중에서 첫 번째로 등장하는 특정 태그를 선택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:last-of-type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형제 관계 중에서 마지막으로 등장하는 특정 태그를 선택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:nth-of-type(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수열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형제 관계 중에서 앞에서 수열 번째로 등장하는 특정 태그를 선택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:nth-last-of-type(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수열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형제 관계 중에서 뒤에서 수열 번째로 등장하는 특정 태그를 선택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52C17C7-A217-12C2-E728-7A02C4FD6AA5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A87BC96-FE85-C5B2-3FA8-CEDB0A9CADDE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592BF-3E67-0C39-B818-56253C84F147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7597006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116D2F-50EA-AE01-A526-61B4F547CB67}"/>
              </a:ext>
            </a:extLst>
          </p:cNvPr>
          <p:cNvSpPr txBox="1"/>
          <p:nvPr/>
        </p:nvSpPr>
        <p:spPr>
          <a:xfrm>
            <a:off x="306647" y="319086"/>
            <a:ext cx="72425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문자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선택자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시작 문자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선택자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5D83CC7-52F4-CBE6-FC0B-A978EC4C6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647437"/>
            <a:ext cx="4824536" cy="2684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B1A792-5372-F069-13DA-5EE9B7F28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944" y="1647438"/>
            <a:ext cx="5832648" cy="3215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9ED36B-4697-C50B-A2A4-4DFF7B4199A2}"/>
              </a:ext>
            </a:extLst>
          </p:cNvPr>
          <p:cNvSpPr txBox="1"/>
          <p:nvPr/>
        </p:nvSpPr>
        <p:spPr>
          <a:xfrm>
            <a:off x="6974033" y="4863358"/>
            <a:ext cx="3068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첫 번째 글자가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배 큰 글자로 출력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첫 번째 줄은 빨간색으로 출력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B6D5E51-6089-0736-A3EC-DF3409BCE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429840"/>
              </p:ext>
            </p:extLst>
          </p:nvPr>
        </p:nvGraphicFramePr>
        <p:xfrm>
          <a:off x="695399" y="4437112"/>
          <a:ext cx="4824536" cy="114359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59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86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 형태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::first-letter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첫 번째 글자를 선택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::first-line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첫 번째 줄을 선택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D4F2F5C-EB3A-6AA0-6712-04031C42C7BD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C0680E4-6D0E-FE79-B900-72CD8370909B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6DAF58-B25C-DDC1-0F92-7DB6AB8B0A7C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4527532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116D2F-50EA-AE01-A526-61B4F547CB67}"/>
              </a:ext>
            </a:extLst>
          </p:cNvPr>
          <p:cNvSpPr txBox="1"/>
          <p:nvPr/>
        </p:nvSpPr>
        <p:spPr>
          <a:xfrm>
            <a:off x="306647" y="319086"/>
            <a:ext cx="72044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문자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선택자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전후 문자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선택자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3C6EE01-F4EA-8C21-2212-4308B1AA2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1713381"/>
            <a:ext cx="4896544" cy="27828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878397-9EB3-C33D-BA35-AD4A28E71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84" y="1713381"/>
            <a:ext cx="5256584" cy="2898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2690A30-D4AB-FE2A-70A7-E0F4D9837E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481511"/>
              </p:ext>
            </p:extLst>
          </p:nvPr>
        </p:nvGraphicFramePr>
        <p:xfrm>
          <a:off x="1055440" y="4638157"/>
          <a:ext cx="4824536" cy="114359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59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86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 형태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::after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태그 뒤에 위치하는 공간을 선택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::before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태그 앞에 위치하는 공간을 선택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D93D7EF-8435-99F9-8EDA-3B2F34AE4878}"/>
              </a:ext>
            </a:extLst>
          </p:cNvPr>
          <p:cNvSpPr txBox="1"/>
          <p:nvPr/>
        </p:nvSpPr>
        <p:spPr>
          <a:xfrm>
            <a:off x="6477777" y="4561383"/>
            <a:ext cx="4204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전후 문자 </a:t>
            </a:r>
            <a:r>
              <a:rPr lang="ko-KR" altLang="en-US" sz="1400" b="1" dirty="0" err="1">
                <a:latin typeface="나눔고딕" pitchFamily="50" charset="-127"/>
                <a:ea typeface="나눔고딕" pitchFamily="50" charset="-127"/>
              </a:rPr>
              <a:t>선택자에는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content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속성을 사용할 수 있음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0A4BC5D-5CEE-2CD9-FCD9-945413AAF046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D22D64B-0FAD-90F0-9111-71BC1389D9DC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474789-A343-27D1-CB75-9E3B98047B37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8845786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116D2F-50EA-AE01-A526-61B4F547CB67}"/>
              </a:ext>
            </a:extLst>
          </p:cNvPr>
          <p:cNvSpPr txBox="1"/>
          <p:nvPr/>
        </p:nvSpPr>
        <p:spPr>
          <a:xfrm>
            <a:off x="306647" y="319086"/>
            <a:ext cx="7013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문자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선택자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반응 문자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선택자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56E88C-7BF7-623F-46D4-787D7A549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49" y="2000250"/>
            <a:ext cx="5184968" cy="8770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A06259D-7BFF-BB87-52EB-5C280DB77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49" y="2750335"/>
            <a:ext cx="5184968" cy="178913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65363B2-463A-EFAE-25BD-53DB3A0C3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2" y="2000250"/>
            <a:ext cx="6118969" cy="2796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4B0DE6-9AB7-768D-EE98-A600D666CA94}"/>
              </a:ext>
            </a:extLst>
          </p:cNvPr>
          <p:cNvSpPr txBox="1"/>
          <p:nvPr/>
        </p:nvSpPr>
        <p:spPr>
          <a:xfrm>
            <a:off x="3690534" y="4869160"/>
            <a:ext cx="48109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사용자가 문자와 반응해서 생기는 영역을 선택하는 </a:t>
            </a:r>
            <a:r>
              <a:rPr lang="ko-KR" altLang="en-US" sz="1400" b="1" dirty="0" err="1">
                <a:latin typeface="나눔고딕" pitchFamily="50" charset="-127"/>
                <a:ea typeface="나눔고딕" pitchFamily="50" charset="-127"/>
              </a:rPr>
              <a:t>선택자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::selection: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사용자가 드래그한 글자를 선택함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7F916D0-3CA9-0BF5-AC2E-7A2B5555DA83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F5A5898-F6A8-28D2-DED4-BE7C69957B4C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042305-63E5-967B-97B3-E7BEEC126A99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42842324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116D2F-50EA-AE01-A526-61B4F547CB67}"/>
              </a:ext>
            </a:extLst>
          </p:cNvPr>
          <p:cNvSpPr txBox="1"/>
          <p:nvPr/>
        </p:nvSpPr>
        <p:spPr>
          <a:xfrm>
            <a:off x="306647" y="319086"/>
            <a:ext cx="68888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링크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선택자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반응 문자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선택자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BE8825-39E7-DE32-0D1B-5FE9AD789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484784"/>
            <a:ext cx="5256584" cy="266741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37733D1-129E-68A8-C003-BF9C866FF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4090261"/>
            <a:ext cx="5256584" cy="682858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4E9A473-203A-0DBC-A535-BA617ACFF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76" y="1484784"/>
            <a:ext cx="5695181" cy="3469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997BB7-BFBF-4650-B939-12533F5E2255}"/>
              </a:ext>
            </a:extLst>
          </p:cNvPr>
          <p:cNvSpPr txBox="1"/>
          <p:nvPr/>
        </p:nvSpPr>
        <p:spPr>
          <a:xfrm>
            <a:off x="2912510" y="5085184"/>
            <a:ext cx="633859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한 번 이상 다녀온 링크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홈페이지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를 선택할 수 있는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:link: 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href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가지고 있는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태그를 선택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:visited: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방문했던 링크를 가지고 있는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태그를 선택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첫 번째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태그는 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href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적용하지 않았으므로 스타일이 적용되지 않음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두 번째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태그부터는 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href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속성이 적용되어 있으므로 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href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뒤에 출력함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B07BDA6-9892-A4D4-9740-97E4A3263C0F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CC3DA33-8E4D-C4C7-9608-DE0170C94D6A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77DB35-10D3-2267-578B-D877D185A002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41001534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116D2F-50EA-AE01-A526-61B4F547CB67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부정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선택자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A310D51-974A-5116-76DD-636E898C1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628800"/>
            <a:ext cx="5256584" cy="33191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F746B8-DF90-226C-7545-B2F0DC905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1628800"/>
            <a:ext cx="6961609" cy="1606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28F629-F99C-9E2C-5808-71DCDEED67B4}"/>
              </a:ext>
            </a:extLst>
          </p:cNvPr>
          <p:cNvSpPr txBox="1"/>
          <p:nvPr/>
        </p:nvSpPr>
        <p:spPr>
          <a:xfrm>
            <a:off x="2496296" y="5085184"/>
            <a:ext cx="719940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지금까지 배운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선택자를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모두 반대로 적용할 수 있게 만드는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:not(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):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선택자를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반대로 적용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input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중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type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속성값이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password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인 태그가 아닌 모든 태그가 선택되어 색상이 적용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D3CB195-2D39-9B02-3F06-B9D9156CCC86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2BCE8F6-39EB-D51B-2553-CA83D581E32C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B6721D-AAB8-0D97-B6D0-3D85BA500976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061662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2" y="2571749"/>
            <a:ext cx="3633470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2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>
                <a:solidFill>
                  <a:schemeClr val="bg1"/>
                </a:solidFill>
              </a:rPr>
              <a:t>전제선택자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8763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90547D-5020-E06B-2621-162B3AB5D606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참고도서 및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부교제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7EB902-FDD6-509A-7D5D-9960CF1274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322" y="1392863"/>
            <a:ext cx="2442210" cy="332994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5CF3D6-15B2-6CA6-5FCF-62612B5F8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65" y="1392863"/>
            <a:ext cx="2460546" cy="332993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모두의 HTML5 &amp; CSS3 - 예스24">
            <a:extLst>
              <a:ext uri="{FF2B5EF4-FFF2-40B4-BE49-F238E27FC236}">
                <a16:creationId xmlns:a16="http://schemas.microsoft.com/office/drawing/2014/main" id="{EF50F9B1-A765-A511-4603-E33073EA0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372" y="1392863"/>
            <a:ext cx="2575307" cy="332993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A8C38D5-53CA-FE7A-251A-C27E9558535F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0B2FBAC-7F23-7D3B-CE15-B5E701BA2265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5F284-18C9-838C-6F65-A0632628F077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880391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506" y="1283516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전체 선택자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9174" y="1758975"/>
            <a:ext cx="9966724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페이지에 있는 모든 요소를 대상으로 스타일을 적용할 때 사용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다른 선택자와 함께 모든 하위 요소에 한꺼번에 스타일을 적용하려고 할 때 주로 사용</a:t>
            </a:r>
            <a:endParaRPr lang="en-US" altLang="ko-KR" sz="1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05" y="2641746"/>
            <a:ext cx="3638550" cy="40005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786905" y="3310944"/>
            <a:ext cx="2308632" cy="830997"/>
            <a:chOff x="786905" y="3126278"/>
            <a:chExt cx="2308632" cy="830997"/>
          </a:xfrm>
        </p:grpSpPr>
        <p:sp>
          <p:nvSpPr>
            <p:cNvPr id="9" name="TextBox 8"/>
            <p:cNvSpPr txBox="1"/>
            <p:nvPr/>
          </p:nvSpPr>
          <p:spPr>
            <a:xfrm>
              <a:off x="786905" y="3126278"/>
              <a:ext cx="4283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/>
                <a:t>예</a:t>
              </a:r>
              <a:r>
                <a:rPr lang="en-US" altLang="ko-KR" sz="1400" b="1"/>
                <a:t>)</a:t>
              </a:r>
              <a:endParaRPr lang="ko-KR" altLang="en-US" sz="1400" b="1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082179" y="3126278"/>
              <a:ext cx="201335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ko-KR" altLang="en-US" sz="1200">
                  <a:solidFill>
                    <a:srgbClr val="8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*</a:t>
              </a:r>
              <a:r>
                <a:rPr lang="ko-KR" altLang="en-US" sz="120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en-US" altLang="ko-KR" sz="120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{</a:t>
              </a:r>
            </a:p>
            <a:p>
              <a:r>
                <a:rPr lang="en-US" altLang="ko-KR" sz="120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       </a:t>
              </a:r>
              <a:r>
                <a:rPr lang="en-US" altLang="ko-KR" sz="1200">
                  <a:solidFill>
                    <a:srgbClr val="FF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margin</a:t>
              </a:r>
              <a:r>
                <a:rPr lang="en-US" altLang="ko-KR" sz="120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:</a:t>
              </a:r>
              <a:r>
                <a:rPr lang="en-US" altLang="ko-KR" sz="120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0</a:t>
              </a:r>
              <a:r>
                <a:rPr lang="en-US" altLang="ko-KR" sz="120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;</a:t>
              </a:r>
            </a:p>
            <a:p>
              <a:r>
                <a:rPr lang="en-US" altLang="ko-KR" sz="120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       </a:t>
              </a:r>
              <a:r>
                <a:rPr lang="en-US" altLang="ko-KR" sz="1200">
                  <a:solidFill>
                    <a:srgbClr val="FF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padding</a:t>
              </a:r>
              <a:r>
                <a:rPr lang="en-US" altLang="ko-KR" sz="120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:</a:t>
              </a:r>
              <a:r>
                <a:rPr lang="en-US" altLang="ko-KR" sz="1200">
                  <a:solidFill>
                    <a:srgbClr val="0000FF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0</a:t>
              </a:r>
              <a:r>
                <a:rPr lang="en-US" altLang="ko-KR" sz="120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;</a:t>
              </a:r>
            </a:p>
            <a:p>
              <a:r>
                <a:rPr lang="ko-KR" altLang="en-US" sz="120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    </a:t>
              </a:r>
              <a:r>
                <a:rPr lang="en-US" altLang="ko-KR" sz="1200">
                  <a:solidFill>
                    <a:srgbClr val="000000"/>
                  </a:solidFill>
                  <a:highlight>
                    <a:srgbClr val="FFFFFF"/>
                  </a:highlight>
                  <a:latin typeface="D2Coding" panose="020B0609020101020101" pitchFamily="49" charset="-127"/>
                  <a:ea typeface="D2Coding" panose="020B0609020101020101" pitchFamily="49" charset="-127"/>
                </a:rPr>
                <a:t>}</a:t>
              </a:r>
              <a:endParaRPr lang="ko-KR" altLang="en-US" sz="120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BEE0351-0A1A-4CCF-8579-384E08B7FF31}"/>
              </a:ext>
            </a:extLst>
          </p:cNvPr>
          <p:cNvSpPr txBox="1"/>
          <p:nvPr/>
        </p:nvSpPr>
        <p:spPr>
          <a:xfrm>
            <a:off x="4160939" y="3891868"/>
            <a:ext cx="5528345" cy="88761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웹 브라우저마다 기본적으로 설정해 놓은 </a:t>
            </a:r>
            <a:r>
              <a:rPr lang="en-US" altLang="ko-KR" sz="1200"/>
              <a:t>‘</a:t>
            </a:r>
            <a:r>
              <a:rPr lang="ko-KR" altLang="en-US" sz="1200"/>
              <a:t>패딩＇과 </a:t>
            </a:r>
            <a:r>
              <a:rPr lang="en-US" altLang="ko-KR" sz="1200"/>
              <a:t>‘</a:t>
            </a:r>
            <a:r>
              <a:rPr lang="ko-KR" altLang="en-US" sz="1200"/>
              <a:t>마진＇ 의 기본 값이 있습니다</a:t>
            </a:r>
            <a:r>
              <a:rPr lang="en-US" altLang="ko-KR" sz="1200"/>
              <a:t>. </a:t>
            </a:r>
            <a:r>
              <a:rPr lang="ko-KR" altLang="en-US" sz="1200"/>
              <a:t>브라우저마다 그 값이 똑같지 않기 때문에 일반적으로 전체 선택자</a:t>
            </a:r>
            <a:r>
              <a:rPr lang="en-US" altLang="ko-KR" sz="1200"/>
              <a:t>(*)</a:t>
            </a:r>
            <a:r>
              <a:rPr lang="ko-KR" altLang="en-US" sz="1200"/>
              <a:t>를 사용해서 패딩과 마진 값을 </a:t>
            </a:r>
            <a:r>
              <a:rPr lang="en-US" altLang="ko-KR" sz="1200"/>
              <a:t>0</a:t>
            </a:r>
            <a:r>
              <a:rPr lang="ko-KR" altLang="en-US" sz="1200"/>
              <a:t>으로 리셋합니다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746E880E-AB9F-4960-B00E-D36ECDE7FE76}"/>
              </a:ext>
            </a:extLst>
          </p:cNvPr>
          <p:cNvCxnSpPr>
            <a:cxnSpLocks/>
            <a:stCxn id="5" idx="1"/>
            <a:endCxn id="10" idx="2"/>
          </p:cNvCxnSpPr>
          <p:nvPr/>
        </p:nvCxnSpPr>
        <p:spPr>
          <a:xfrm rot="10800000">
            <a:off x="2088859" y="4141942"/>
            <a:ext cx="2072081" cy="1937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E77DE36-4F2A-63EE-F0D6-3DF4EFC97DCD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주요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선택자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1829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</TotalTime>
  <Words>6434</Words>
  <Application>Microsoft Office PowerPoint</Application>
  <PresentationFormat>와이드스크린</PresentationFormat>
  <Paragraphs>976</Paragraphs>
  <Slides>80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80</vt:i4>
      </vt:variant>
    </vt:vector>
  </HeadingPairs>
  <TitlesOfParts>
    <vt:vector size="95" baseType="lpstr">
      <vt:lpstr>D2Coding</vt:lpstr>
      <vt:lpstr>KoPubWorld돋움체 Bold</vt:lpstr>
      <vt:lpstr>TDc_SSiGothic_120_OTF</vt:lpstr>
      <vt:lpstr>TDc_SSiGothic_140_OTF</vt:lpstr>
      <vt:lpstr>TDc_SSiGothic_160_OTF</vt:lpstr>
      <vt:lpstr>나눔고딕</vt:lpstr>
      <vt:lpstr>나눔고딕 ExtraBold</vt:lpstr>
      <vt:lpstr>맑은 고딕</vt:lpstr>
      <vt:lpstr>한컴산뜻돋움</vt:lpstr>
      <vt:lpstr>휴먼모음T</vt:lpstr>
      <vt:lpstr>휴먼아미체</vt:lpstr>
      <vt:lpstr>Arial</vt:lpstr>
      <vt:lpstr>Times New Roman</vt:lpstr>
      <vt:lpstr>Wingdings</vt:lpstr>
      <vt:lpstr>Office 테마</vt:lpstr>
      <vt:lpstr>PowerPoint 프레젠테이션</vt:lpstr>
      <vt:lpstr>01[HTML+CSS+ JAVASCRIPT] 선택자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02[HTML+CSS+ JAVASCRIPT] 전제선택자</vt:lpstr>
      <vt:lpstr>PowerPoint 프레젠테이션</vt:lpstr>
      <vt:lpstr>PowerPoint 프레젠테이션</vt:lpstr>
      <vt:lpstr>02[HTML+CSS+ JAVASCRIPT] 태그선택자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02[HTML+CSS+ JAVASCRIPT] 아이디선택자</vt:lpstr>
      <vt:lpstr>named 클래스 스타일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클래스 스타일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02[HTML+CSS+ JAVASCRIPT] 그룹선택자</vt:lpstr>
      <vt:lpstr>PowerPoint 프레젠테이션</vt:lpstr>
      <vt:lpstr>02[HTML+CSS+ JAVASCRIPT] 연결선택자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02[HTML+CSS+ JAVASCRIPT] 속성선택자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02[HTML+CSS+ JAVASCRIPT] 가상선택자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호진</dc:creator>
  <cp:lastModifiedBy>이 호진</cp:lastModifiedBy>
  <cp:revision>28</cp:revision>
  <dcterms:created xsi:type="dcterms:W3CDTF">2023-02-26T07:55:58Z</dcterms:created>
  <dcterms:modified xsi:type="dcterms:W3CDTF">2023-05-12T09:06:14Z</dcterms:modified>
</cp:coreProperties>
</file>